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3882" r:id="rId2"/>
  </p:sldMasterIdLst>
  <p:notesMasterIdLst>
    <p:notesMasterId r:id="rId29"/>
  </p:notesMasterIdLst>
  <p:sldIdLst>
    <p:sldId id="308" r:id="rId3"/>
    <p:sldId id="334" r:id="rId4"/>
    <p:sldId id="347" r:id="rId5"/>
    <p:sldId id="320" r:id="rId6"/>
    <p:sldId id="322" r:id="rId7"/>
    <p:sldId id="323" r:id="rId8"/>
    <p:sldId id="324" r:id="rId9"/>
    <p:sldId id="325" r:id="rId10"/>
    <p:sldId id="330" r:id="rId11"/>
    <p:sldId id="315" r:id="rId12"/>
    <p:sldId id="332" r:id="rId13"/>
    <p:sldId id="333" r:id="rId14"/>
    <p:sldId id="338" r:id="rId15"/>
    <p:sldId id="339" r:id="rId16"/>
    <p:sldId id="340" r:id="rId17"/>
    <p:sldId id="342" r:id="rId18"/>
    <p:sldId id="344" r:id="rId19"/>
    <p:sldId id="345" r:id="rId20"/>
    <p:sldId id="343" r:id="rId21"/>
    <p:sldId id="336" r:id="rId22"/>
    <p:sldId id="346" r:id="rId23"/>
    <p:sldId id="317" r:id="rId24"/>
    <p:sldId id="335" r:id="rId25"/>
    <p:sldId id="318" r:id="rId26"/>
    <p:sldId id="319" r:id="rId27"/>
    <p:sldId id="307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Çiğdem Aksu Çam" initials="ÇAÇ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AD9B0-1B66-4B2D-92AC-EFB46617C506}" type="datetimeFigureOut">
              <a:rPr lang="tr-TR" smtClean="0"/>
              <a:t>23.10.2024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855CE-E3F2-46BE-B034-EDBE3D7D11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32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24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57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16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2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82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65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5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52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473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67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1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11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90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58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068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60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488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0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4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7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66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8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6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802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9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00FBDC8-831F-4127-8D99-71DEAE9FDEB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6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8A1F6F4-DC2E-4B2D-8B92-2AA44017F1D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8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C34A491-95A6-404F-A606-0316DA756FC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2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2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2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4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2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E511D0D-1AEA-4625-89B6-3BCB2CF99A9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46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94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84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2AFC298-6896-4F50-8582-CF3324C9A80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291B97-A71F-4C60-866C-35617AB3FA3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2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1C9F25-F92D-46DC-AC55-87DDE1D2DF8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3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AC77D6-72DA-4A07-ABB6-8BB499B2C89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2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85C9AD8-CF6B-4228-996C-E07C9EFE39A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85DD3B6-B5CE-4BB3-BA22-7DECAA120C9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577951-2B96-4BAB-BABC-267CED30569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58D6A2F-CB1E-4E6C-B513-99EDB342580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23.10.2024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31.jpeg"/><Relationship Id="rId5" Type="http://schemas.openxmlformats.org/officeDocument/2006/relationships/image" Target="../media/image7.png"/><Relationship Id="rId10" Type="http://schemas.openxmlformats.org/officeDocument/2006/relationships/image" Target="../media/image30.jpeg"/><Relationship Id="rId4" Type="http://schemas.openxmlformats.org/officeDocument/2006/relationships/image" Target="../media/image6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37.jpeg"/><Relationship Id="rId5" Type="http://schemas.openxmlformats.org/officeDocument/2006/relationships/image" Target="../media/image7.png"/><Relationship Id="rId10" Type="http://schemas.openxmlformats.org/officeDocument/2006/relationships/image" Target="../media/image36.jpeg"/><Relationship Id="rId4" Type="http://schemas.openxmlformats.org/officeDocument/2006/relationships/image" Target="../media/image6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6.jpe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0.jpg"/><Relationship Id="rId4" Type="http://schemas.openxmlformats.org/officeDocument/2006/relationships/image" Target="../media/image6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7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image" Target="../media/image62.jpeg"/><Relationship Id="rId4" Type="http://schemas.openxmlformats.org/officeDocument/2006/relationships/image" Target="../media/image6.pn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522683" y="1478486"/>
            <a:ext cx="6015542" cy="290776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0" y="1446861"/>
            <a:ext cx="9329605" cy="4402324"/>
            <a:chOff x="0" y="730729"/>
            <a:chExt cx="12439473" cy="5869767"/>
          </a:xfrm>
        </p:grpSpPr>
        <p:grpSp>
          <p:nvGrpSpPr>
            <p:cNvPr id="8" name="Grup 7"/>
            <p:cNvGrpSpPr/>
            <p:nvPr/>
          </p:nvGrpSpPr>
          <p:grpSpPr>
            <a:xfrm>
              <a:off x="0" y="6217897"/>
              <a:ext cx="12439473" cy="382599"/>
              <a:chOff x="0" y="6217897"/>
              <a:chExt cx="12439473" cy="382599"/>
            </a:xfrm>
          </p:grpSpPr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220900"/>
                <a:ext cx="12192000" cy="379596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0612" y="6217897"/>
                <a:ext cx="201886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pic>
        <p:nvPicPr>
          <p:cNvPr id="13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30" y="996554"/>
            <a:ext cx="1410941" cy="140731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09" y="4651362"/>
            <a:ext cx="8707582" cy="932712"/>
          </a:xfrm>
        </p:spPr>
        <p:txBody>
          <a:bodyPr>
            <a:noAutofit/>
          </a:bodyPr>
          <a:lstStyle/>
          <a:p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</a:t>
            </a:r>
            <a:b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RADYO, TELEVİZYON VE SİNEMA BÖLÜMÜ</a:t>
            </a:r>
            <a:b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ORYANTASYON SUNUMU</a:t>
            </a:r>
            <a:endParaRPr lang="tr-TR" sz="280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0" y="5585200"/>
            <a:ext cx="1461892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25</a:t>
            </a:r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/10/2024</a:t>
            </a:r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1552576" y="5581233"/>
            <a:ext cx="5791200" cy="2426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 smtClean="0">
                <a:solidFill>
                  <a:prstClr val="white"/>
                </a:solidFill>
              </a:rPr>
              <a:t>Çukurova Üniversitesi İletişim Fakültesi Radyo, Televizyon Ve Sinema Bölümü</a:t>
            </a:r>
            <a:endParaRPr lang="tr-TR" sz="11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0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37" y="1516935"/>
            <a:ext cx="6868790" cy="38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556566" y="2948190"/>
            <a:ext cx="1654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GİRİŞ 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Üç adet stüdyo</a:t>
            </a:r>
            <a:endParaRPr lang="tr-TR" sz="1400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Kurgu Odaları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1563132"/>
            <a:ext cx="2631557" cy="197366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" y="3673389"/>
            <a:ext cx="2615325" cy="1624695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1576175"/>
            <a:ext cx="2321344" cy="197366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98" y="3686432"/>
            <a:ext cx="2334151" cy="1607739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0" y="1563389"/>
            <a:ext cx="2246181" cy="1986453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43" y="3700073"/>
            <a:ext cx="2212922" cy="15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19246" y="2154710"/>
            <a:ext cx="30402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85800">
              <a:defRPr/>
            </a:pPr>
            <a:r>
              <a:rPr lang="tr-TR" sz="1400" b="1" u="sng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1. KAT</a:t>
            </a:r>
            <a:endParaRPr lang="tr-TR" sz="1400" b="1" u="sng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100.9 Radyo Üniversite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Fotoğraf ve </a:t>
            </a:r>
            <a:r>
              <a:rPr lang="tr-T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Greenbox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Stüdyosu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Sinema Salonu ve Sergi Alanı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Belgesel Atölyesi (ÇİBA)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İletişim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Film Atölyesi (ÇİFA)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İnternet Televizyonculuğu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Atölyesi (ÇİİTA)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Dijital Hikaye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Atölyesi</a:t>
            </a:r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1550507"/>
            <a:ext cx="2076450" cy="170735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" y="3353462"/>
            <a:ext cx="2080266" cy="165503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84" y="1550506"/>
            <a:ext cx="1972592" cy="171511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41" y="3353462"/>
            <a:ext cx="1984970" cy="165503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84" y="1536804"/>
            <a:ext cx="2014862" cy="171943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37" y="3353461"/>
            <a:ext cx="1993909" cy="1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73578" cy="4506651"/>
            <a:chOff x="-5241" y="730729"/>
            <a:chExt cx="12498105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98105" cy="668061"/>
              <a:chOff x="-5241" y="6071536"/>
              <a:chExt cx="12498105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37541" y="6231160"/>
                <a:ext cx="205532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https://ebs.cu.edu.tr/Program/DersPlan/139/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83330" y="2855209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Giriş ve Temel Kavramlar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YÖK Ortak Dersler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Sosyal Bilimler Alanı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9" y="1487351"/>
            <a:ext cx="6385079" cy="396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147931" cy="4506652"/>
            <a:chOff x="-5241" y="730729"/>
            <a:chExt cx="12197241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197241" cy="668061"/>
              <a:chOff x="-5241" y="6071536"/>
              <a:chExt cx="12197241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60253" y="6262872"/>
                <a:ext cx="181393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216062" y="2644484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Zorunlu ve Seçmeli dersler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Alana yönelik teorik ve uygulamalı içerikler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https://ebs.cu.edu.tr/Program/DersPlan/139/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" y="1446501"/>
            <a:ext cx="6123871" cy="39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63199" y="6253655"/>
                <a:ext cx="2116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383330" y="2855209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Mesleki eğitim içerikleri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Alana göre uzmanlaşma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Staj dönemi başlangıcı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https://ebs.cu.edu.tr/Program/DersPlan/139/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" y="1422441"/>
            <a:ext cx="6353251" cy="39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63199" y="6253655"/>
                <a:ext cx="2116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152762" y="2585466"/>
            <a:ext cx="29912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Mezuniyet Projesi ile yazılı ya da görsel-işitsel içerik üretimi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Seçmeli ders ağırlıklı program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 dışı ders seçimi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https://ebs.cu.edu.tr/Program/DersPlan/139/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" y="1446500"/>
            <a:ext cx="6131676" cy="39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2673" y="6253655"/>
                <a:ext cx="2056609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DEĞİŞİM PROGRAMLARI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6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0191" y="2056668"/>
            <a:ext cx="1800225" cy="90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3;p9"/>
          <p:cNvPicPr preferRelativeResize="0"/>
          <p:nvPr/>
        </p:nvPicPr>
        <p:blipFill rotWithShape="1">
          <a:blip r:embed="rId9">
            <a:alphaModFix/>
          </a:blip>
          <a:srcRect l="24008" t="12250" r="23749" b="10750"/>
          <a:stretch/>
        </p:blipFill>
        <p:spPr>
          <a:xfrm>
            <a:off x="4223869" y="2037960"/>
            <a:ext cx="1039019" cy="94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4;p9"/>
          <p:cNvPicPr preferRelativeResize="0"/>
          <p:nvPr/>
        </p:nvPicPr>
        <p:blipFill rotWithShape="1">
          <a:blip r:embed="rId10">
            <a:alphaModFix/>
          </a:blip>
          <a:srcRect l="24700" t="12360" r="24450" b="23712"/>
          <a:stretch/>
        </p:blipFill>
        <p:spPr>
          <a:xfrm>
            <a:off x="1106075" y="1992319"/>
            <a:ext cx="1267619" cy="94977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59;p9"/>
          <p:cNvSpPr txBox="1"/>
          <p:nvPr/>
        </p:nvSpPr>
        <p:spPr>
          <a:xfrm>
            <a:off x="302101" y="2976076"/>
            <a:ext cx="288552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FARABİ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60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 cap="none" dirty="0">
              <a:solidFill>
                <a:srgbClr val="3A3838"/>
              </a:solidFill>
              <a:latin typeface="Mode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60;p9"/>
          <p:cNvSpPr txBox="1"/>
          <p:nvPr/>
        </p:nvSpPr>
        <p:spPr>
          <a:xfrm>
            <a:off x="3187629" y="2989664"/>
            <a:ext cx="31115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MEVLANA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24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dirty="0"/>
          </a:p>
        </p:txBody>
      </p:sp>
      <p:sp>
        <p:nvSpPr>
          <p:cNvPr id="24" name="Google Shape;161;p9"/>
          <p:cNvSpPr txBox="1"/>
          <p:nvPr/>
        </p:nvSpPr>
        <p:spPr>
          <a:xfrm>
            <a:off x="5971557" y="2996578"/>
            <a:ext cx="32131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ERASMUS+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5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1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25" name="8 Metin kutusu"/>
          <p:cNvSpPr txBox="1"/>
          <p:nvPr/>
        </p:nvSpPr>
        <p:spPr>
          <a:xfrm>
            <a:off x="-374648" y="4518455"/>
            <a:ext cx="989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Mevlana </a:t>
            </a:r>
            <a:r>
              <a:rPr lang="tr-TR" sz="1400" dirty="0"/>
              <a:t>Değişim Programı ve Farabi Değişim </a:t>
            </a:r>
            <a:endParaRPr lang="tr-TR" sz="1400" dirty="0" smtClean="0"/>
          </a:p>
          <a:p>
            <a:pPr algn="ctr"/>
            <a:r>
              <a:rPr lang="tr-TR" sz="1400" dirty="0" smtClean="0"/>
              <a:t>Programı </a:t>
            </a:r>
            <a:r>
              <a:rPr lang="tr-TR" sz="1400" dirty="0"/>
              <a:t>kapsamında </a:t>
            </a:r>
            <a:r>
              <a:rPr lang="tr-TR" sz="1400" dirty="0" smtClean="0"/>
              <a:t>2023-24 eğitim </a:t>
            </a:r>
            <a:r>
              <a:rPr lang="tr-TR" sz="1400" dirty="0"/>
              <a:t>öğretim yılında YÖK kararı ile değişim yapılmamaktadır.</a:t>
            </a:r>
          </a:p>
        </p:txBody>
      </p:sp>
    </p:spTree>
    <p:extLst>
      <p:ext uri="{BB962C8B-B14F-4D97-AF65-F5344CB8AC3E}">
        <p14:creationId xmlns:p14="http://schemas.microsoft.com/office/powerpoint/2010/main" val="35461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DEĞİŞİM PROGRAMLARI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2002847"/>
            <a:ext cx="8809463" cy="28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78067" y="6253655"/>
                <a:ext cx="2101215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ATÖLYELER VE UYGULAMA BİRİMLERİ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" y="1589912"/>
            <a:ext cx="3218832" cy="181059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4" y="1506868"/>
            <a:ext cx="1774634" cy="248448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4" y="4030861"/>
            <a:ext cx="2877014" cy="14314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622864" y="2325136"/>
            <a:ext cx="289574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Özgür Sinematek</a:t>
            </a:r>
            <a:endParaRPr lang="tr-TR" sz="1600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İletişim Belgesel Atölyesi (ÇİBA)</a:t>
            </a:r>
            <a:endParaRPr lang="tr-TR" sz="1600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Üniversitesi İnternet Televizyonculuğu Atölyesi 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(ÇİİTA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İletişim Film Atölyesi (ÇİFA)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Feminist Stüdyo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11"/>
          <a:srcRect t="14512" r="1340" b="13049"/>
          <a:stretch/>
        </p:blipFill>
        <p:spPr>
          <a:xfrm>
            <a:off x="43539" y="3526611"/>
            <a:ext cx="3402652" cy="18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2673" y="6253655"/>
                <a:ext cx="2056609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572000" y="23708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dirty="0" smtClean="0"/>
              <a:t>İLAD </a:t>
            </a:r>
            <a:r>
              <a:rPr lang="tr-TR" dirty="0" err="1"/>
              <a:t>Akreditasyonu'na</a:t>
            </a:r>
            <a:r>
              <a:rPr lang="tr-TR" dirty="0"/>
              <a:t> sahip Türkiye çapındaki </a:t>
            </a:r>
            <a:r>
              <a:rPr lang="tr-TR" dirty="0" smtClean="0"/>
              <a:t>18 Radyo, Televizyon ve Sinema bölümünden biriyiz.</a:t>
            </a:r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İletişim Fakültesi içerisinde </a:t>
            </a:r>
            <a:r>
              <a:rPr lang="tr-TR" b="1" dirty="0" smtClean="0"/>
              <a:t>akredite olan tek bölümüz.</a:t>
            </a:r>
            <a:endParaRPr lang="tr-TR" b="1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 r="1712" b="1317"/>
          <a:stretch/>
        </p:blipFill>
        <p:spPr>
          <a:xfrm>
            <a:off x="226680" y="1828801"/>
            <a:ext cx="437389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52409" y="6253655"/>
                <a:ext cx="202687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STAJ, İŞ BİRLİKLERİ VE İŞ OLANAKLARI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22D76017-97FF-424C-BA58-3B122FD9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3" y="1584058"/>
            <a:ext cx="2572531" cy="174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Resim 16">
            <a:extLst>
              <a:ext uri="{FF2B5EF4-FFF2-40B4-BE49-F238E27FC236}">
                <a16:creationId xmlns:a16="http://schemas.microsoft.com/office/drawing/2014/main" id="{22EDA174-0FB1-A743-A90C-156AC7108B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43" y="1590509"/>
            <a:ext cx="1389304" cy="15689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2" name="Resim 17">
            <a:extLst>
              <a:ext uri="{FF2B5EF4-FFF2-40B4-BE49-F238E27FC236}">
                <a16:creationId xmlns:a16="http://schemas.microsoft.com/office/drawing/2014/main" id="{C8D6F9B5-F50E-5A46-8CB0-F1E5E9EE2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333" r="23065"/>
          <a:stretch/>
        </p:blipFill>
        <p:spPr>
          <a:xfrm>
            <a:off x="467612" y="3417131"/>
            <a:ext cx="1788304" cy="16415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8545402-D5A2-6C4D-A652-C948D83C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94" y="3289716"/>
            <a:ext cx="1830838" cy="18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Resim 14">
            <a:extLst>
              <a:ext uri="{FF2B5EF4-FFF2-40B4-BE49-F238E27FC236}">
                <a16:creationId xmlns:a16="http://schemas.microsoft.com/office/drawing/2014/main" id="{361A360F-E3A9-9A4D-A133-DBA4870BD2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6741"/>
          <a:stretch/>
        </p:blipFill>
        <p:spPr>
          <a:xfrm>
            <a:off x="7101069" y="3458632"/>
            <a:ext cx="1753864" cy="3303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83DC31C-4A50-384E-A1FD-A36BE02EE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30487" r="13121" b="32943"/>
          <a:stretch/>
        </p:blipFill>
        <p:spPr bwMode="auto">
          <a:xfrm>
            <a:off x="4592624" y="4175172"/>
            <a:ext cx="2508445" cy="8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2761C0D3-3736-6B46-959A-1DDF48A4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9" y="4137235"/>
            <a:ext cx="1788304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87" y="1815721"/>
            <a:ext cx="3443835" cy="12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78067" y="6253655"/>
                <a:ext cx="2101215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PROJELER, BAŞARILAR VE ÖDÜLLER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5" y="3546286"/>
            <a:ext cx="2605952" cy="186461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5" y="1515295"/>
            <a:ext cx="2918497" cy="194865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13" y="1528136"/>
            <a:ext cx="2903726" cy="1935817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7464" y="4066891"/>
            <a:ext cx="3232195" cy="1230531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71" y="3623491"/>
            <a:ext cx="2869567" cy="188842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825" y="1521919"/>
            <a:ext cx="2605951" cy="19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2673" y="6253655"/>
                <a:ext cx="2056609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SAYFAMIZ 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letisim.cu.edu.tr/</a:t>
            </a:r>
            <a:r>
              <a:rPr lang="tr-TR" sz="3000" b="1" cap="none" spc="-45" dirty="0" err="1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rts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8" y="1639038"/>
            <a:ext cx="8059173" cy="34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92935" y="6253655"/>
                <a:ext cx="208634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256478" y="401444"/>
            <a:ext cx="7842548" cy="98487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ORYANTASYON SUNUMLARI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iletisim.cu.edu.tr/rts/egıtım/oryantasyon</a:t>
            </a: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1555096"/>
            <a:ext cx="4514153" cy="37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</a:rPr>
                  <a:t>rts</a:t>
                </a:r>
                <a:endParaRPr lang="tr-TR" sz="11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</a:p>
          <a:p>
            <a:pPr algn="ctr" defTabSz="685800">
              <a:defRPr/>
            </a:pPr>
            <a:r>
              <a:rPr lang="tr-TR" sz="3000" b="1" cap="none" spc="-45" dirty="0" err="1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cu_iletisim_fakultesi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0" y="1492370"/>
            <a:ext cx="5866621" cy="3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291690" y="6253655"/>
                <a:ext cx="218759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</a:rPr>
                  <a:t>rts</a:t>
                </a:r>
                <a:endParaRPr lang="tr-TR" sz="11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305296" y="938540"/>
            <a:ext cx="6413472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</a:p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Üniversitesi İletişim Fakültesi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06" y="1449190"/>
            <a:ext cx="7413268" cy="35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889444"/>
            <a:ext cx="6858000" cy="525518"/>
          </a:xfrm>
        </p:spPr>
        <p:txBody>
          <a:bodyPr>
            <a:noAutofit/>
          </a:bodyPr>
          <a:lstStyle/>
          <a:p>
            <a:r>
              <a:rPr lang="tr-TR" sz="3300" dirty="0"/>
              <a:t>Dinlediğiniz için </a:t>
            </a:r>
            <a:r>
              <a:rPr lang="tr-TR" sz="3300" dirty="0" smtClean="0"/>
              <a:t>teşekkürler ve başarılar</a:t>
            </a:r>
            <a:endParaRPr lang="tr-TR" sz="33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857250"/>
            <a:ext cx="9144000" cy="38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5610299"/>
            <a:ext cx="1461892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350" dirty="0">
                <a:solidFill>
                  <a:prstClr val="white"/>
                </a:solidFill>
                <a:latin typeface="Calibri" panose="020F0502020204030204"/>
              </a:rPr>
              <a:t>19/08/2022</a:t>
            </a: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59" y="3705152"/>
            <a:ext cx="910541" cy="90820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314699" y="5610298"/>
            <a:ext cx="2904245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B2746F0-B8D3-4386-8B6D-F8A9B4C9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4470" y="6353248"/>
            <a:ext cx="1949530" cy="238646"/>
          </a:xfrm>
        </p:spPr>
        <p:txBody>
          <a:bodyPr/>
          <a:lstStyle/>
          <a:p>
            <a:pPr defTabSz="685800"/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iletisim</a:t>
            </a:r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.cu.edu.tr/</a:t>
            </a:r>
            <a:r>
              <a:rPr lang="tr-TR" sz="1350" dirty="0" err="1" smtClean="0">
                <a:solidFill>
                  <a:prstClr val="white"/>
                </a:solidFill>
                <a:latin typeface="Calibri" panose="020F0502020204030204"/>
              </a:rPr>
              <a:t>rts</a:t>
            </a:r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1" y="3743325"/>
            <a:ext cx="870030" cy="8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791561"/>
              </p:ext>
            </p:extLst>
          </p:nvPr>
        </p:nvGraphicFramePr>
        <p:xfrm>
          <a:off x="1744865" y="3228411"/>
          <a:ext cx="5752465" cy="2110740"/>
        </p:xfrm>
        <a:graphic>
          <a:graphicData uri="http://schemas.openxmlformats.org/drawingml/2006/table">
            <a:tbl>
              <a:tblPr/>
              <a:tblGrid>
                <a:gridCol w="331470">
                  <a:extLst>
                    <a:ext uri="{9D8B030D-6E8A-4147-A177-3AD203B41FA5}">
                      <a16:colId xmlns:a16="http://schemas.microsoft.com/office/drawing/2014/main" val="629027542"/>
                    </a:ext>
                  </a:extLst>
                </a:gridCol>
                <a:gridCol w="2275840">
                  <a:extLst>
                    <a:ext uri="{9D8B030D-6E8A-4147-A177-3AD203B41FA5}">
                      <a16:colId xmlns:a16="http://schemas.microsoft.com/office/drawing/2014/main" val="217835993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451451433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val="4189866572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62811992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tr-TR">
                          <a:effectLst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Üniversite Adı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Fakülte/Yüksekokul Adı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Puan Türü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En Küçük Puan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875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Marmara Üniversitesi (İstanbul)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403,50120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99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İstanbul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400,01496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699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Ankara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399,63637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221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Ege Üniversitesi (İzmir)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378,36008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363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Ankara Hacı Bayram Veli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358,99212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427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Akdeniz Üniversitesi (Antalya)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356,08314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31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Gaziantep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Güzel Sanatlar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349,19762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865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Çukurova Üniversitesi (Adana)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339,22123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702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Çanakkale Onsekiz Mart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337,43610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44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Kocaeli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332,32977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884062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097" y="2739444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9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Radyo, Televizyon ve Sinema Bölümü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886955" y="1569893"/>
            <a:ext cx="7250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/>
              <a:t>2023 YKS sonuçlarına göre Çukurova Üniversitesi İletişim Fakültemiz, Türkiye’deki devlet üniversiteleri İletişim Fakülteleri içinde </a:t>
            </a:r>
            <a:r>
              <a:rPr lang="tr-TR" sz="1400" dirty="0" smtClean="0"/>
              <a:t>yer alan 40 Radyo</a:t>
            </a:r>
            <a:r>
              <a:rPr lang="tr-TR" sz="1400" dirty="0"/>
              <a:t>, Televizyon ve Sinema </a:t>
            </a:r>
            <a:r>
              <a:rPr lang="tr-TR" sz="1400" dirty="0" smtClean="0"/>
              <a:t>Bölümü arasında </a:t>
            </a:r>
            <a:r>
              <a:rPr lang="tr-TR" sz="1400" dirty="0"/>
              <a:t>8. </a:t>
            </a:r>
            <a:r>
              <a:rPr lang="tr-TR" sz="1400" dirty="0" smtClean="0"/>
              <a:t>olmuştur</a:t>
            </a:r>
            <a:r>
              <a:rPr lang="tr-TR" sz="1400" dirty="0"/>
              <a:t>. </a:t>
            </a:r>
            <a:r>
              <a:rPr lang="tr-TR" sz="1400" dirty="0" smtClean="0"/>
              <a:t>Bununla </a:t>
            </a:r>
            <a:r>
              <a:rPr lang="tr-TR" sz="1400" dirty="0"/>
              <a:t>beraber, 2023 YKS sonuçlarının ardından Fakültemizin tüm bölümleri kuruluşumuzdan bu yana en yüksek taban puanlarına </a:t>
            </a:r>
            <a:r>
              <a:rPr lang="tr-TR" sz="1400" dirty="0" smtClean="0"/>
              <a:t>ulaşmıştır.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8727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07805" y="6253655"/>
                <a:ext cx="20714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1567" y="1564258"/>
            <a:ext cx="777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Bölümümüz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kadrosunda;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Profesör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Doçent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Doktor Öğretim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Üyesi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Öğretim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Görevlisi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Araştırma Görevlisi Doktor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Araştırma Görevlisi </a:t>
            </a:r>
          </a:p>
          <a:p>
            <a:pPr lvl="0" algn="just"/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olmak üzere toplamda </a:t>
            </a:r>
            <a:r>
              <a:rPr lang="tr-T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öğretim elemanı hizmet vermektedir</a:t>
            </a:r>
            <a:r>
              <a:rPr lang="tr-T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tr-T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 Araştırma Görevlimiz,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ÖYP Kapsamında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başka bir üniversitede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lisansüstü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eğitimini sürdürmektedir.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2673" y="6253655"/>
                <a:ext cx="2056609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İçerik Yer Tutucus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442069"/>
              </p:ext>
            </p:extLst>
          </p:nvPr>
        </p:nvGraphicFramePr>
        <p:xfrm>
          <a:off x="71582" y="1456285"/>
          <a:ext cx="5181600" cy="43513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462">
                  <a:extLst>
                    <a:ext uri="{9D8B030D-6E8A-4147-A177-3AD203B41FA5}">
                      <a16:colId xmlns:a16="http://schemas.microsoft.com/office/drawing/2014/main" val="3349731205"/>
                    </a:ext>
                  </a:extLst>
                </a:gridCol>
                <a:gridCol w="2299138">
                  <a:extLst>
                    <a:ext uri="{9D8B030D-6E8A-4147-A177-3AD203B41FA5}">
                      <a16:colId xmlns:a16="http://schemas.microsoft.com/office/drawing/2014/main" val="326377638"/>
                    </a:ext>
                  </a:extLst>
                </a:gridCol>
              </a:tblGrid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Prof. Dr. Muzaffer SÜMBÜL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Dekan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Bölüm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Başkanı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298734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Prof. Dr. Nüket ELPEZE 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ERGEÇ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tr-T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Radyo </a:t>
                      </a:r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Televizyon Anabilim Dalı Başkanı</a:t>
                      </a:r>
                    </a:p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873016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Aydın ÇAM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Sinema Anabilim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Dalı Başkanı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0178280"/>
                  </a:ext>
                </a:extLst>
              </a:tr>
            </a:tbl>
          </a:graphicData>
        </a:graphic>
      </p:graphicFrame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8"/>
          <a:srcRect l="11273" r="9815" b="13630"/>
          <a:stretch/>
        </p:blipFill>
        <p:spPr>
          <a:xfrm>
            <a:off x="2943944" y="1454163"/>
            <a:ext cx="1694732" cy="122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9"/>
          <a:srcRect r="3012"/>
          <a:stretch/>
        </p:blipFill>
        <p:spPr>
          <a:xfrm>
            <a:off x="2943944" y="2794475"/>
            <a:ext cx="1694732" cy="120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3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9468862"/>
              </p:ext>
            </p:extLst>
          </p:nvPr>
        </p:nvGraphicFramePr>
        <p:xfrm>
          <a:off x="4175462" y="1524283"/>
          <a:ext cx="5184000" cy="4028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0400">
                  <a:extLst>
                    <a:ext uri="{9D8B030D-6E8A-4147-A177-3AD203B41FA5}">
                      <a16:colId xmlns:a16="http://schemas.microsoft.com/office/drawing/2014/main" val="2903380810"/>
                    </a:ext>
                  </a:extLst>
                </a:gridCol>
                <a:gridCol w="2883600">
                  <a:extLst>
                    <a:ext uri="{9D8B030D-6E8A-4147-A177-3AD203B41FA5}">
                      <a16:colId xmlns:a16="http://schemas.microsoft.com/office/drawing/2014/main" val="1072039931"/>
                    </a:ext>
                  </a:extLst>
                </a:gridCol>
              </a:tblGrid>
              <a:tr h="1342881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 Üyesi İlke 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ŞANLIER</a:t>
                      </a:r>
                      <a:endParaRPr lang="tr-TR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252931"/>
                  </a:ext>
                </a:extLst>
              </a:tr>
              <a:tr h="1342881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 Özge Nilay ERBALABAN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Fotoğrafçılık ve Grafik Anabilim Dalı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Başkanı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411568"/>
                  </a:ext>
                </a:extLst>
              </a:tr>
              <a:tr h="1342881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 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Batu ANADOLU</a:t>
                      </a:r>
                    </a:p>
                    <a:p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276303"/>
                  </a:ext>
                </a:extLst>
              </a:tr>
            </a:tbl>
          </a:graphicData>
        </a:graphic>
      </p:graphicFrame>
      <p:pic>
        <p:nvPicPr>
          <p:cNvPr id="12" name="Resim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3" y="4111034"/>
            <a:ext cx="1761407" cy="129681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54" y="1454163"/>
            <a:ext cx="1856171" cy="1303153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71" y="2785768"/>
            <a:ext cx="1830935" cy="1296813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71" y="4131913"/>
            <a:ext cx="1875538" cy="1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84513" y="6253655"/>
                <a:ext cx="2094769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letisim.cu.edu.tr/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" name="İçerik Yer Tutucus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1913832"/>
              </p:ext>
            </p:extLst>
          </p:nvPr>
        </p:nvGraphicFramePr>
        <p:xfrm>
          <a:off x="-219075" y="1427932"/>
          <a:ext cx="5181600" cy="4351338"/>
        </p:xfrm>
        <a:graphic>
          <a:graphicData uri="http://schemas.openxmlformats.org/drawingml/2006/table">
            <a:tbl>
              <a:tblPr firstRow="1" bandRow="1"/>
              <a:tblGrid>
                <a:gridCol w="2882462">
                  <a:extLst>
                    <a:ext uri="{9D8B030D-6E8A-4147-A177-3AD203B41FA5}">
                      <a16:colId xmlns:a16="http://schemas.microsoft.com/office/drawing/2014/main" val="3349731205"/>
                    </a:ext>
                  </a:extLst>
                </a:gridCol>
                <a:gridCol w="2299138">
                  <a:extLst>
                    <a:ext uri="{9D8B030D-6E8A-4147-A177-3AD203B41FA5}">
                      <a16:colId xmlns:a16="http://schemas.microsoft.com/office/drawing/2014/main" val="326377638"/>
                    </a:ext>
                  </a:extLst>
                </a:gridCol>
              </a:tblGrid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Dr.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tr-TR" sz="1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Öğr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Üyesi 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Süleyman Kıvanç TÜRKGELDİ</a:t>
                      </a:r>
                    </a:p>
                    <a:p>
                      <a:pPr algn="r"/>
                      <a:r>
                        <a:rPr lang="tr-TR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Bilişim ve Enformasyon Teknolojileri Anabilim Dalı Başkanı</a:t>
                      </a:r>
                    </a:p>
                    <a:p>
                      <a:pPr algn="r"/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298734"/>
                  </a:ext>
                </a:extLst>
              </a:tr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Öğr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 Gör. </a:t>
                      </a: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Sy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 Özge Deniz ÖZKER</a:t>
                      </a: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tr-TR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Belgesel Film Atölyesi Koordinatörü</a:t>
                      </a:r>
                    </a:p>
                    <a:p>
                      <a:pPr algn="r"/>
                      <a:endParaRPr lang="tr-TR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873016"/>
                  </a:ext>
                </a:extLst>
              </a:tr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Öğr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 Gör. </a:t>
                      </a: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Dürdane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Merve TARLABÖLEN SOLMAZ</a:t>
                      </a:r>
                    </a:p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İnternet Televizyonculuğu Atölyesi Koordinatörü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178280"/>
                  </a:ext>
                </a:extLst>
              </a:tr>
            </a:tbl>
          </a:graphicData>
        </a:graphic>
      </p:graphicFrame>
      <p:graphicFrame>
        <p:nvGraphicFramePr>
          <p:cNvPr id="27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810973"/>
              </p:ext>
            </p:extLst>
          </p:nvPr>
        </p:nvGraphicFramePr>
        <p:xfrm>
          <a:off x="4267200" y="1648407"/>
          <a:ext cx="5184000" cy="4768881"/>
        </p:xfrm>
        <a:graphic>
          <a:graphicData uri="http://schemas.openxmlformats.org/drawingml/2006/table">
            <a:tbl>
              <a:tblPr firstRow="1" bandRow="1"/>
              <a:tblGrid>
                <a:gridCol w="2300400">
                  <a:extLst>
                    <a:ext uri="{9D8B030D-6E8A-4147-A177-3AD203B41FA5}">
                      <a16:colId xmlns:a16="http://schemas.microsoft.com/office/drawing/2014/main" val="2903380810"/>
                    </a:ext>
                  </a:extLst>
                </a:gridCol>
                <a:gridCol w="2883600">
                  <a:extLst>
                    <a:ext uri="{9D8B030D-6E8A-4147-A177-3AD203B41FA5}">
                      <a16:colId xmlns:a16="http://schemas.microsoft.com/office/drawing/2014/main" val="1072039931"/>
                    </a:ext>
                  </a:extLst>
                </a:gridCol>
              </a:tblGrid>
              <a:tr h="78255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Arş. Gör. Dr. İlker ZOR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52931"/>
                  </a:ext>
                </a:extLst>
              </a:tr>
              <a:tr h="22021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Arş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. Gör. Dr. İbrahim ZATERİ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Çukurova İletişim Film Atölyesi Koordinatörü</a:t>
                      </a:r>
                      <a:endParaRPr kumimoji="0" lang="tr-T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Arş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 Gör. 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Azad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DURAK</a:t>
                      </a: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411568"/>
                  </a:ext>
                </a:extLst>
              </a:tr>
              <a:tr h="75544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276303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835" y="4277779"/>
            <a:ext cx="1969640" cy="130797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25" y="2960968"/>
            <a:ext cx="1876425" cy="127618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03074"/>
            <a:ext cx="1922407" cy="1315933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11"/>
          <a:srcRect l="21143" t="3235" r="11900" b="40368"/>
          <a:stretch/>
        </p:blipFill>
        <p:spPr>
          <a:xfrm>
            <a:off x="2799834" y="1564258"/>
            <a:ext cx="1747392" cy="120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59" y="2889745"/>
            <a:ext cx="1464256" cy="1219143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7681" y="4304769"/>
            <a:ext cx="1309159" cy="12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63199" y="6253655"/>
                <a:ext cx="2116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</a:t>
                </a:r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.cu.edu.tr/</a:t>
                </a:r>
                <a:r>
                  <a:rPr lang="tr-TR" sz="1100" dirty="0" err="1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İDARİ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7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452862"/>
              </p:ext>
            </p:extLst>
          </p:nvPr>
        </p:nvGraphicFramePr>
        <p:xfrm>
          <a:off x="3088889" y="3632679"/>
          <a:ext cx="2103644" cy="2004516"/>
        </p:xfrm>
        <a:graphic>
          <a:graphicData uri="http://schemas.openxmlformats.org/drawingml/2006/table">
            <a:tbl>
              <a:tblPr firstRow="1" bandRow="1"/>
              <a:tblGrid>
                <a:gridCol w="933492">
                  <a:extLst>
                    <a:ext uri="{9D8B030D-6E8A-4147-A177-3AD203B41FA5}">
                      <a16:colId xmlns:a16="http://schemas.microsoft.com/office/drawing/2014/main" val="2903380810"/>
                    </a:ext>
                  </a:extLst>
                </a:gridCol>
                <a:gridCol w="1170152">
                  <a:extLst>
                    <a:ext uri="{9D8B030D-6E8A-4147-A177-3AD203B41FA5}">
                      <a16:colId xmlns:a16="http://schemas.microsoft.com/office/drawing/2014/main" val="1072039931"/>
                    </a:ext>
                  </a:extLst>
                </a:gridCol>
              </a:tblGrid>
              <a:tr h="6576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Meryem KILIÇ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Bölüm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Sekreteri</a:t>
                      </a:r>
                      <a:endParaRPr lang="tr-TR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52931"/>
                  </a:ext>
                </a:extLst>
              </a:tr>
              <a:tr h="81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411568"/>
                  </a:ext>
                </a:extLst>
              </a:tr>
              <a:tr h="1370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276303"/>
                  </a:ext>
                </a:extLst>
              </a:tr>
            </a:tbl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6" y="1508244"/>
            <a:ext cx="3127831" cy="20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92935" y="6253655"/>
                <a:ext cx="208634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 KOORDİNATÖRLÜKLERİ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935571"/>
              </p:ext>
            </p:extLst>
          </p:nvPr>
        </p:nvGraphicFramePr>
        <p:xfrm>
          <a:off x="408260" y="1583089"/>
          <a:ext cx="832748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3740">
                  <a:extLst>
                    <a:ext uri="{9D8B030D-6E8A-4147-A177-3AD203B41FA5}">
                      <a16:colId xmlns:a16="http://schemas.microsoft.com/office/drawing/2014/main" val="2388156638"/>
                    </a:ext>
                  </a:extLst>
                </a:gridCol>
                <a:gridCol w="4163740">
                  <a:extLst>
                    <a:ext uri="{9D8B030D-6E8A-4147-A177-3AD203B41FA5}">
                      <a16:colId xmlns:a16="http://schemas.microsoft.com/office/drawing/2014/main" val="2405407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chemeClr val="tx1"/>
                          </a:solidFill>
                          <a:effectLst/>
                        </a:rPr>
                        <a:t>Erasmus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 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İlke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ŞANLIER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332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Çift </a:t>
                      </a:r>
                      <a:r>
                        <a:rPr lang="tr-TR" sz="1400" b="1" dirty="0" err="1">
                          <a:solidFill>
                            <a:schemeClr val="tx1"/>
                          </a:solidFill>
                          <a:effectLst/>
                        </a:rPr>
                        <a:t>Anadal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/Yan Dal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Dr.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Batu 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ANADOLU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52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Farabi 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Aydın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ÇAM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271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Uluslararası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Öğrenci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Özgür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İlke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ŞANLIER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2456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Mevlana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Prof.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Dr. Muzaffer SÜMBÜL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133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Akademik Etkinlikler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Aydın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ÇAM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150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İnternet Televizyonculuğu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Öğr. Gör. Merve TARLABÖLEN SOLMAZ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067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Kısa Film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Arş. Gör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. Dr.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İlker ZOR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198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Belgesel Film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Öğr. Gör.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Sy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sv-SE" sz="1400" dirty="0" smtClean="0">
                          <a:solidFill>
                            <a:schemeClr val="tx1"/>
                          </a:solidFill>
                          <a:effectLst/>
                        </a:rPr>
                        <a:t>Özge </a:t>
                      </a: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Deniz ÖZKER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081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Dijital Hikâye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Prof. Dr. Nüket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ELPEZE ERGEÇ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62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7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392935" y="6253655"/>
                <a:ext cx="208634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iletisim.cu.edu.tr/</a:t>
                </a:r>
                <a:r>
                  <a:rPr lang="tr-TR" sz="1100" dirty="0" err="1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2.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99585" y="2348987"/>
            <a:ext cx="26628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Radyo, Televizyon ve Sinema Öğretim </a:t>
            </a: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Elemanlarının Ofisleri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Radyo, Televizyon ve Sinema Bölüm Başkanlığı-Sekreterliği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Konferans Salonu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Fuaye Alanı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3" descr="C:\Users\onr\Desktop\OKUL\20160926_1337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46" y="1555624"/>
            <a:ext cx="2737874" cy="1740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onr\Desktop\OKUL\20160926_13361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7"/>
          <a:stretch/>
        </p:blipFill>
        <p:spPr bwMode="auto">
          <a:xfrm>
            <a:off x="125089" y="1521587"/>
            <a:ext cx="3016625" cy="17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onr\Desktop\OKUL\20160926_1336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2" y="3393125"/>
            <a:ext cx="3048562" cy="19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5382" y="3396127"/>
            <a:ext cx="2841093" cy="1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1393</TotalTime>
  <Words>1190</Words>
  <Application>Microsoft Office PowerPoint</Application>
  <PresentationFormat>Ekran Gösterisi (4:3)</PresentationFormat>
  <Paragraphs>322</Paragraphs>
  <Slides>26</Slides>
  <Notes>25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Moderat</vt:lpstr>
      <vt:lpstr>Open Sans</vt:lpstr>
      <vt:lpstr>Office Theme</vt:lpstr>
      <vt:lpstr>Office Teması</vt:lpstr>
      <vt:lpstr>ÇUKUROVA ÜNİVERSİTESİ İLETİŞİM FAKÜLTESİ RADYO, TELEVİZYON VE SİNEMA BÖLÜMÜ ORYANTASYON SUNUMU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 ve başarılar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ÇUKUROVA ÜNİVERSİTESİ İLETİŞİM FAKÜLTESİ YÖNETİM BİRİMLERİ</dc:title>
  <dc:creator>Çiğdem Aksu Çam</dc:creator>
  <cp:lastModifiedBy>User PC</cp:lastModifiedBy>
  <cp:revision>191</cp:revision>
  <dcterms:created xsi:type="dcterms:W3CDTF">2015-09-24T12:32:37Z</dcterms:created>
  <dcterms:modified xsi:type="dcterms:W3CDTF">2024-10-23T14:30:21Z</dcterms:modified>
</cp:coreProperties>
</file>