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8" roundtripDataSignature="AMtx7miMzluWp1Au0+YzAYGKPV6kUsI/b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3D5B7AE-B34B-4653-B012-587A49021517}">
  <a:tblStyle styleId="{83D5B7AE-B34B-4653-B012-587A49021517}"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b="off" i="off"/>
      <a:tcStyle>
        <a:tcBdr/>
        <a:fill>
          <a:solidFill>
            <a:srgbClr val="CDD4EA"/>
          </a:solidFill>
        </a:fill>
      </a:tcStyle>
    </a:band1H>
    <a:band2H>
      <a:tcTxStyle b="off" i="off"/>
      <a:tcStyle>
        <a:tcBdr/>
      </a:tcStyle>
    </a:band2H>
    <a:band1V>
      <a:tcTxStyle b="off" i="off"/>
      <a:tcStyle>
        <a:tcBdr/>
        <a:fill>
          <a:solidFill>
            <a:srgbClr val="CDD4EA"/>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8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tr-TR"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6" name="Google Shape;16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 name="Google Shape;17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 name="Google Shape;10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 name="Google Shape;10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 name="Google Shape;11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8043edb5f8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6" name="Google Shape;126;g28043edb5f8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4" name="Google Shape;13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2" name="Google Shape;14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0" name="Google Shape;15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8" name="Google Shape;15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1"/>
          <p:cNvSpPr>
            <a:spLocks noGrp="1"/>
          </p:cNvSpPr>
          <p:nvPr>
            <p:ph type="pic" idx="2"/>
          </p:nvPr>
        </p:nvSpPr>
        <p:spPr>
          <a:xfrm>
            <a:off x="5183188" y="987425"/>
            <a:ext cx="6172200" cy="4873625"/>
          </a:xfrm>
          <a:prstGeom prst="rect">
            <a:avLst/>
          </a:prstGeom>
          <a:noFill/>
          <a:ln>
            <a:noFill/>
          </a:ln>
        </p:spPr>
      </p:sp>
      <p:sp>
        <p:nvSpPr>
          <p:cNvPr id="68" name="Google Shape;68;p2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0.jp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524000" y="4966683"/>
            <a:ext cx="9144000" cy="700691"/>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4400"/>
              <a:buFont typeface="Calibri"/>
              <a:buNone/>
            </a:pPr>
            <a:r>
              <a:rPr lang="tr-TR" sz="4400"/>
              <a:t>Ç.Ü. Yabancı Diller Yüksekokulu</a:t>
            </a:r>
            <a:endParaRPr/>
          </a:p>
        </p:txBody>
      </p:sp>
      <p:sp>
        <p:nvSpPr>
          <p:cNvPr id="90" name="Google Shape;90;p1"/>
          <p:cNvSpPr txBox="1"/>
          <p:nvPr/>
        </p:nvSpPr>
        <p:spPr>
          <a:xfrm>
            <a:off x="1768605" y="6345015"/>
            <a:ext cx="1949189" cy="31819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2" name="Google Shape;92;p1" descr="Logo"/>
          <p:cNvPicPr preferRelativeResize="0"/>
          <p:nvPr/>
        </p:nvPicPr>
        <p:blipFill rotWithShape="1">
          <a:blip r:embed="rId4">
            <a:alphaModFix/>
          </a:blip>
          <a:srcRect/>
          <a:stretch/>
        </p:blipFill>
        <p:spPr>
          <a:xfrm>
            <a:off x="164510" y="2093479"/>
            <a:ext cx="1997940" cy="2042869"/>
          </a:xfrm>
          <a:prstGeom prst="rect">
            <a:avLst/>
          </a:prstGeom>
          <a:noFill/>
          <a:ln>
            <a:noFill/>
          </a:ln>
        </p:spPr>
      </p:pic>
      <p:sp>
        <p:nvSpPr>
          <p:cNvPr id="93" name="Google Shape;93;p1"/>
          <p:cNvSpPr txBox="1"/>
          <p:nvPr/>
        </p:nvSpPr>
        <p:spPr>
          <a:xfrm>
            <a:off x="4716757" y="6345015"/>
            <a:ext cx="3352800" cy="31819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tr-TR" sz="1800" b="0" i="0" u="none" strike="noStrike" cap="none">
                <a:solidFill>
                  <a:schemeClr val="lt1"/>
                </a:solidFill>
                <a:latin typeface="Calibri"/>
                <a:ea typeface="Calibri"/>
                <a:cs typeface="Calibri"/>
                <a:sym typeface="Calibri"/>
              </a:rPr>
              <a:t>Yabancı Diller Yüksekokulu</a:t>
            </a:r>
            <a:endParaRPr sz="1400" b="0" i="0" u="none" strike="noStrike" cap="none">
              <a:solidFill>
                <a:srgbClr val="000000"/>
              </a:solidFill>
              <a:latin typeface="Arial"/>
              <a:ea typeface="Arial"/>
              <a:cs typeface="Arial"/>
              <a:sym typeface="Arial"/>
            </a:endParaRPr>
          </a:p>
        </p:txBody>
      </p:sp>
      <p:pic>
        <p:nvPicPr>
          <p:cNvPr id="94" name="Google Shape;94;p1"/>
          <p:cNvPicPr preferRelativeResize="0"/>
          <p:nvPr/>
        </p:nvPicPr>
        <p:blipFill rotWithShape="1">
          <a:blip r:embed="rId5">
            <a:alphaModFix/>
          </a:blip>
          <a:srcRect/>
          <a:stretch/>
        </p:blipFill>
        <p:spPr>
          <a:xfrm>
            <a:off x="8402630" y="2021544"/>
            <a:ext cx="3789370" cy="2529972"/>
          </a:xfrm>
          <a:prstGeom prst="rect">
            <a:avLst/>
          </a:prstGeom>
          <a:noFill/>
          <a:ln>
            <a:noFill/>
          </a:ln>
        </p:spPr>
      </p:pic>
      <p:pic>
        <p:nvPicPr>
          <p:cNvPr id="95" name="Google Shape;95;p1"/>
          <p:cNvPicPr preferRelativeResize="0"/>
          <p:nvPr/>
        </p:nvPicPr>
        <p:blipFill rotWithShape="1">
          <a:blip r:embed="rId6">
            <a:alphaModFix/>
          </a:blip>
          <a:srcRect/>
          <a:stretch/>
        </p:blipFill>
        <p:spPr>
          <a:xfrm>
            <a:off x="2730300" y="704850"/>
            <a:ext cx="6111676" cy="4195075"/>
          </a:xfrm>
          <a:prstGeom prst="rect">
            <a:avLst/>
          </a:prstGeom>
          <a:noFill/>
          <a:ln>
            <a:noFill/>
          </a:ln>
        </p:spPr>
      </p:pic>
      <p:pic>
        <p:nvPicPr>
          <p:cNvPr id="96" name="Google Shape;96;p1"/>
          <p:cNvPicPr preferRelativeResize="0"/>
          <p:nvPr/>
        </p:nvPicPr>
        <p:blipFill rotWithShape="1">
          <a:blip r:embed="rId7">
            <a:alphaModFix/>
          </a:blip>
          <a:srcRect/>
          <a:stretch/>
        </p:blipFill>
        <p:spPr>
          <a:xfrm>
            <a:off x="9068520" y="6254154"/>
            <a:ext cx="2603218" cy="49991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9"/>
          <p:cNvSpPr txBox="1">
            <a:spLocks noGrp="1"/>
          </p:cNvSpPr>
          <p:nvPr>
            <p:ph type="title"/>
          </p:nvPr>
        </p:nvSpPr>
        <p:spPr>
          <a:xfrm>
            <a:off x="909221" y="168347"/>
            <a:ext cx="10515600" cy="60166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tr-TR"/>
              <a:t>Çalışmalar*</a:t>
            </a:r>
            <a:endParaRPr/>
          </a:p>
        </p:txBody>
      </p:sp>
      <p:sp>
        <p:nvSpPr>
          <p:cNvPr id="169" name="Google Shape;169;p9"/>
          <p:cNvSpPr txBox="1">
            <a:spLocks noGrp="1"/>
          </p:cNvSpPr>
          <p:nvPr>
            <p:ph type="body" idx="1"/>
          </p:nvPr>
        </p:nvSpPr>
        <p:spPr>
          <a:xfrm>
            <a:off x="838200" y="990600"/>
            <a:ext cx="10515600" cy="5186363"/>
          </a:xfrm>
          <a:prstGeom prst="rect">
            <a:avLst/>
          </a:prstGeom>
          <a:noFill/>
          <a:ln>
            <a:noFill/>
          </a:ln>
        </p:spPr>
        <p:txBody>
          <a:bodyPr spcFirstLastPara="1" wrap="square" lIns="91425" tIns="45700" rIns="91425" bIns="45700" anchor="t" anchorCtr="0">
            <a:normAutofit fontScale="77500" lnSpcReduction="20000"/>
          </a:bodyPr>
          <a:lstStyle/>
          <a:p>
            <a:pPr marL="228600" lvl="0" indent="-50800" algn="l" rtl="0">
              <a:lnSpc>
                <a:spcPct val="90000"/>
              </a:lnSpc>
              <a:spcBef>
                <a:spcPts val="0"/>
              </a:spcBef>
              <a:spcAft>
                <a:spcPts val="0"/>
              </a:spcAft>
              <a:buClr>
                <a:schemeClr val="dk1"/>
              </a:buClr>
              <a:buSzPct val="108108"/>
              <a:buNone/>
            </a:pPr>
            <a:endParaRPr dirty="0"/>
          </a:p>
          <a:p>
            <a:pPr marL="228600" lvl="0" indent="-228600" algn="just" rtl="0">
              <a:lnSpc>
                <a:spcPct val="150000"/>
              </a:lnSpc>
              <a:spcBef>
                <a:spcPts val="1000"/>
              </a:spcBef>
              <a:spcAft>
                <a:spcPts val="0"/>
              </a:spcAft>
              <a:buClr>
                <a:schemeClr val="dk1"/>
              </a:buClr>
              <a:buSzPct val="108108"/>
              <a:buChar char="•"/>
            </a:pPr>
            <a:r>
              <a:rPr lang="tr-TR" dirty="0"/>
              <a:t>YADYO öğrenci ve öğretim elemanlarının hazırladıkları </a:t>
            </a:r>
            <a:r>
              <a:rPr lang="tr-TR" dirty="0" err="1"/>
              <a:t>SoFL</a:t>
            </a:r>
            <a:r>
              <a:rPr lang="tr-TR" dirty="0"/>
              <a:t> Online Dergisi yayın hayatına başlamıştır. Şu ana kadar 13 sayısı yayınlanan dergiye  yadyo.cu.edu.tr adresinden ulaşılabilmektedir.</a:t>
            </a:r>
            <a:endParaRPr dirty="0"/>
          </a:p>
          <a:p>
            <a:pPr marL="228600" lvl="0" indent="-50800" algn="just" rtl="0">
              <a:lnSpc>
                <a:spcPct val="150000"/>
              </a:lnSpc>
              <a:spcBef>
                <a:spcPts val="1000"/>
              </a:spcBef>
              <a:spcAft>
                <a:spcPts val="0"/>
              </a:spcAft>
              <a:buClr>
                <a:schemeClr val="dk1"/>
              </a:buClr>
              <a:buSzPct val="108108"/>
              <a:buNone/>
            </a:pPr>
            <a:endParaRPr dirty="0"/>
          </a:p>
          <a:p>
            <a:pPr marL="228600" lvl="0" indent="-228600" algn="just" rtl="0">
              <a:lnSpc>
                <a:spcPct val="150000"/>
              </a:lnSpc>
              <a:spcBef>
                <a:spcPts val="1000"/>
              </a:spcBef>
              <a:spcAft>
                <a:spcPts val="0"/>
              </a:spcAft>
              <a:buClr>
                <a:schemeClr val="dk1"/>
              </a:buClr>
              <a:buSzPct val="108108"/>
              <a:buChar char="•"/>
            </a:pPr>
            <a:r>
              <a:rPr lang="tr-TR" dirty="0"/>
              <a:t> YADYO tarafından dördüncüsü düzenlenecek olan uluslararası ‘Herkes için Dil’ (</a:t>
            </a:r>
            <a:r>
              <a:rPr lang="tr-TR" dirty="0" err="1"/>
              <a:t>SoFL</a:t>
            </a:r>
            <a:r>
              <a:rPr lang="tr-TR" dirty="0"/>
              <a:t> First International Language-</a:t>
            </a:r>
            <a:r>
              <a:rPr lang="tr-TR" dirty="0" err="1"/>
              <a:t>For</a:t>
            </a:r>
            <a:r>
              <a:rPr lang="tr-TR" dirty="0"/>
              <a:t>-</a:t>
            </a:r>
            <a:r>
              <a:rPr lang="tr-TR" dirty="0" err="1"/>
              <a:t>All</a:t>
            </a:r>
            <a:r>
              <a:rPr lang="tr-TR" dirty="0"/>
              <a:t> Conference) kongresi 16-17 Ekim 2025 tarihlerinde Hasan Kalyoncu Üniversitesi ile yapılan protokol gereği Hasan Kalyoncu Üniversitesinde gerçekleştirilecektir.</a:t>
            </a:r>
            <a:endParaRPr dirty="0"/>
          </a:p>
          <a:p>
            <a:pPr marL="228600" lvl="0" indent="-50800" algn="just" rtl="0">
              <a:lnSpc>
                <a:spcPct val="90000"/>
              </a:lnSpc>
              <a:spcBef>
                <a:spcPts val="1000"/>
              </a:spcBef>
              <a:spcAft>
                <a:spcPts val="0"/>
              </a:spcAft>
              <a:buClr>
                <a:schemeClr val="dk1"/>
              </a:buClr>
              <a:buSzPct val="108108"/>
              <a:buNone/>
            </a:pPr>
            <a:endParaRPr dirty="0"/>
          </a:p>
          <a:p>
            <a:pPr marL="0" lvl="0" indent="0" algn="l" rtl="0">
              <a:lnSpc>
                <a:spcPct val="90000"/>
              </a:lnSpc>
              <a:spcBef>
                <a:spcPts val="1000"/>
              </a:spcBef>
              <a:spcAft>
                <a:spcPts val="0"/>
              </a:spcAft>
              <a:buClr>
                <a:schemeClr val="dk1"/>
              </a:buClr>
              <a:buSzPct val="108108"/>
              <a:buNone/>
            </a:pPr>
            <a:r>
              <a:rPr lang="tr-TR" dirty="0"/>
              <a:t> </a:t>
            </a:r>
            <a:endParaRPr dirty="0"/>
          </a:p>
          <a:p>
            <a:pPr marL="228600" lvl="0" indent="-50800" algn="l" rtl="0">
              <a:lnSpc>
                <a:spcPct val="90000"/>
              </a:lnSpc>
              <a:spcBef>
                <a:spcPts val="1000"/>
              </a:spcBef>
              <a:spcAft>
                <a:spcPts val="0"/>
              </a:spcAft>
              <a:buClr>
                <a:schemeClr val="dk1"/>
              </a:buClr>
              <a:buSzPct val="108108"/>
              <a:buNone/>
            </a:pPr>
            <a:endParaRPr dirty="0"/>
          </a:p>
        </p:txBody>
      </p:sp>
      <p:sp>
        <p:nvSpPr>
          <p:cNvPr id="170" name="Google Shape;170;p9"/>
          <p:cNvSpPr txBox="1">
            <a:spLocks noGrp="1"/>
          </p:cNvSpPr>
          <p:nvPr>
            <p:ph type="ftr" idx="11"/>
          </p:nvPr>
        </p:nvSpPr>
        <p:spPr>
          <a:xfrm>
            <a:off x="9541565" y="6337399"/>
            <a:ext cx="2599373" cy="31819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tr-TR" sz="1800">
                <a:solidFill>
                  <a:schemeClr val="lt1"/>
                </a:solidFill>
              </a:rPr>
              <a:t>yadyo.cu.edu.tr</a:t>
            </a:r>
            <a:endParaRPr/>
          </a:p>
        </p:txBody>
      </p:sp>
      <p:sp>
        <p:nvSpPr>
          <p:cNvPr id="171" name="Google Shape;171;p9"/>
          <p:cNvSpPr txBox="1"/>
          <p:nvPr/>
        </p:nvSpPr>
        <p:spPr>
          <a:xfrm>
            <a:off x="5831333" y="6337398"/>
            <a:ext cx="3352800" cy="31819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tr-TR" sz="1800" b="0" i="0" u="none" strike="noStrike" cap="none">
                <a:solidFill>
                  <a:schemeClr val="lt1"/>
                </a:solidFill>
                <a:latin typeface="Calibri"/>
                <a:ea typeface="Calibri"/>
                <a:cs typeface="Calibri"/>
                <a:sym typeface="Calibri"/>
              </a:rPr>
              <a:t>Yabancı Diller Yüksekokulu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0"/>
          <p:cNvSpPr txBox="1">
            <a:spLocks noGrp="1"/>
          </p:cNvSpPr>
          <p:nvPr>
            <p:ph type="title"/>
          </p:nvPr>
        </p:nvSpPr>
        <p:spPr>
          <a:xfrm>
            <a:off x="323714" y="-166987"/>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tr-TR" dirty="0"/>
              <a:t>Etkinliklerimiz-Konuşma ve Drama Kulübü</a:t>
            </a:r>
            <a:endParaRPr dirty="0"/>
          </a:p>
        </p:txBody>
      </p:sp>
      <p:sp>
        <p:nvSpPr>
          <p:cNvPr id="177" name="Google Shape;17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Calibri"/>
              <a:buNone/>
            </a:pPr>
            <a:endParaRPr sz="1200" b="0" i="0" u="none" strike="noStrike" cap="none">
              <a:solidFill>
                <a:srgbClr val="888888"/>
              </a:solidFill>
              <a:latin typeface="Calibri"/>
              <a:ea typeface="Calibri"/>
              <a:cs typeface="Calibri"/>
              <a:sym typeface="Calibri"/>
            </a:endParaRPr>
          </a:p>
        </p:txBody>
      </p:sp>
      <p:pic>
        <p:nvPicPr>
          <p:cNvPr id="178" name="Google Shape;178;p10" descr="http://yadyo.cu.edu.tr/storage/posts/June2022/WhatsApp%20Image%202022-06-08%20at%2015.25.03.jpeg"/>
          <p:cNvPicPr preferRelativeResize="0">
            <a:picLocks noGrp="1"/>
          </p:cNvPicPr>
          <p:nvPr>
            <p:ph type="body" idx="1"/>
          </p:nvPr>
        </p:nvPicPr>
        <p:blipFill rotWithShape="1">
          <a:blip r:embed="rId3">
            <a:alphaModFix/>
          </a:blip>
          <a:srcRect/>
          <a:stretch/>
        </p:blipFill>
        <p:spPr>
          <a:xfrm>
            <a:off x="9436830" y="1158576"/>
            <a:ext cx="2804969" cy="2662912"/>
          </a:xfrm>
          <a:prstGeom prst="ellipse">
            <a:avLst/>
          </a:prstGeom>
          <a:noFill/>
          <a:ln w="63500" cap="rnd" cmpd="sng">
            <a:solidFill>
              <a:srgbClr val="333333"/>
            </a:solidFill>
            <a:prstDash val="solid"/>
            <a:round/>
            <a:headEnd type="none" w="sm" len="sm"/>
            <a:tailEnd type="none" w="sm" len="sm"/>
          </a:ln>
          <a:effectLst>
            <a:outerShdw blurRad="381000" dist="292100" dir="5400000" sx="-80000" sy="-18000" rotWithShape="0">
              <a:srgbClr val="000000">
                <a:alpha val="21568"/>
              </a:srgbClr>
            </a:outerShdw>
          </a:effectLst>
        </p:spPr>
      </p:pic>
      <p:pic>
        <p:nvPicPr>
          <p:cNvPr id="179" name="Google Shape;179;p10" descr="http://yadyo.cu.edu.tr/storage/posts/June2022/WhatsApp%20Image%202022-06-08%20at%2015.25.02%20(2).jpeg"/>
          <p:cNvPicPr preferRelativeResize="0"/>
          <p:nvPr/>
        </p:nvPicPr>
        <p:blipFill rotWithShape="1">
          <a:blip r:embed="rId4">
            <a:alphaModFix/>
          </a:blip>
          <a:srcRect/>
          <a:stretch/>
        </p:blipFill>
        <p:spPr>
          <a:xfrm>
            <a:off x="8153400" y="3303638"/>
            <a:ext cx="2886777" cy="2850682"/>
          </a:xfrm>
          <a:prstGeom prst="ellipse">
            <a:avLst/>
          </a:prstGeom>
          <a:noFill/>
          <a:ln w="63500" cap="rnd" cmpd="sng">
            <a:solidFill>
              <a:srgbClr val="333333"/>
            </a:solidFill>
            <a:prstDash val="solid"/>
            <a:round/>
            <a:headEnd type="none" w="sm" len="sm"/>
            <a:tailEnd type="none" w="sm" len="sm"/>
          </a:ln>
          <a:effectLst>
            <a:outerShdw blurRad="381000" dist="292100" dir="5400000" sx="-80000" sy="-18000" rotWithShape="0">
              <a:srgbClr val="000000">
                <a:alpha val="21568"/>
              </a:srgbClr>
            </a:outerShdw>
          </a:effectLst>
        </p:spPr>
      </p:pic>
      <p:pic>
        <p:nvPicPr>
          <p:cNvPr id="180" name="Google Shape;180;p10" descr="http://yadyo.cu.edu.tr/storage/posts/June2022/WhatsApp%20Image%202022-06-08%20at%2015.25.02.jpeg"/>
          <p:cNvPicPr preferRelativeResize="0"/>
          <p:nvPr/>
        </p:nvPicPr>
        <p:blipFill rotWithShape="1">
          <a:blip r:embed="rId5">
            <a:alphaModFix/>
          </a:blip>
          <a:srcRect/>
          <a:stretch/>
        </p:blipFill>
        <p:spPr>
          <a:xfrm>
            <a:off x="6726809" y="1309036"/>
            <a:ext cx="2869979" cy="2714482"/>
          </a:xfrm>
          <a:prstGeom prst="ellipse">
            <a:avLst/>
          </a:prstGeom>
          <a:noFill/>
          <a:ln w="63500" cap="rnd" cmpd="sng">
            <a:solidFill>
              <a:srgbClr val="333333"/>
            </a:solidFill>
            <a:prstDash val="solid"/>
            <a:round/>
            <a:headEnd type="none" w="sm" len="sm"/>
            <a:tailEnd type="none" w="sm" len="sm"/>
          </a:ln>
          <a:effectLst>
            <a:outerShdw blurRad="381000" dist="292100" dir="10800000" sx="-80000" sy="-18000" rotWithShape="0">
              <a:srgbClr val="000000">
                <a:alpha val="21568"/>
              </a:srgbClr>
            </a:outerShdw>
          </a:effectLst>
        </p:spPr>
      </p:pic>
      <p:sp>
        <p:nvSpPr>
          <p:cNvPr id="181" name="Google Shape;181;p10"/>
          <p:cNvSpPr txBox="1"/>
          <p:nvPr/>
        </p:nvSpPr>
        <p:spPr>
          <a:xfrm>
            <a:off x="347779" y="1161437"/>
            <a:ext cx="6266085" cy="4662775"/>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2200"/>
              <a:buFont typeface="Arial"/>
              <a:buNone/>
            </a:pPr>
            <a:r>
              <a:rPr lang="tr-TR" sz="2200" b="0" i="0" u="none" strike="noStrike" cap="none">
                <a:solidFill>
                  <a:srgbClr val="000000"/>
                </a:solidFill>
                <a:latin typeface="Calibri"/>
                <a:ea typeface="Calibri"/>
                <a:cs typeface="Calibri"/>
                <a:sym typeface="Calibri"/>
              </a:rPr>
              <a:t>Konuşma Kulübü, öğrencilerin hedef dilde konuşma ve dinlediğini anlama gibi dil yeterliliklerini,iletişim becerilerini  güncel olayları gözlemleyerek ve tartışarak geliştirmeyi hedeflemektedir. Her hafta belirli saatlerde gerçekleşen kulüpte, çeşitli konuşma aktivitelerine yer verilmektedir. Konuşma Kulübü, öğrencilerimiz için yabancı dilde akıcı konuşma yeteneğini geliştirmek, aynı zamanda kelime dağarcığını genişletmeyi amaçlamaktadır.</a:t>
            </a:r>
            <a:endParaRPr sz="2200" b="0" i="0" u="none" strike="noStrike" cap="none">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5"/>
        <p:cNvGrpSpPr/>
        <p:nvPr/>
      </p:nvGrpSpPr>
      <p:grpSpPr>
        <a:xfrm>
          <a:off x="0" y="0"/>
          <a:ext cx="0" cy="0"/>
          <a:chOff x="0" y="0"/>
          <a:chExt cx="0" cy="0"/>
        </a:xfrm>
      </p:grpSpPr>
      <p:sp>
        <p:nvSpPr>
          <p:cNvPr id="186" name="Google Shape;186;p11"/>
          <p:cNvSpPr txBox="1">
            <a:spLocks noGrp="1"/>
          </p:cNvSpPr>
          <p:nvPr>
            <p:ph type="ctrTitle"/>
          </p:nvPr>
        </p:nvSpPr>
        <p:spPr>
          <a:xfrm>
            <a:off x="1524000" y="5376258"/>
            <a:ext cx="9144000" cy="700691"/>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4400"/>
              <a:buFont typeface="Calibri"/>
              <a:buNone/>
            </a:pPr>
            <a:r>
              <a:rPr lang="tr-TR" sz="4400"/>
              <a:t>Dinlediğiniz için teşekkür ederim…</a:t>
            </a:r>
            <a:endParaRPr/>
          </a:p>
        </p:txBody>
      </p:sp>
      <p:pic>
        <p:nvPicPr>
          <p:cNvPr id="187" name="Google Shape;187;p11"/>
          <p:cNvPicPr preferRelativeResize="0"/>
          <p:nvPr/>
        </p:nvPicPr>
        <p:blipFill rotWithShape="1">
          <a:blip r:embed="rId4">
            <a:alphaModFix/>
          </a:blip>
          <a:srcRect t="14745" b="18015"/>
          <a:stretch/>
        </p:blipFill>
        <p:spPr>
          <a:xfrm>
            <a:off x="0" y="0"/>
            <a:ext cx="12192000" cy="5123546"/>
          </a:xfrm>
          <a:prstGeom prst="rect">
            <a:avLst/>
          </a:prstGeom>
          <a:noFill/>
          <a:ln>
            <a:noFill/>
          </a:ln>
        </p:spPr>
      </p:pic>
      <p:pic>
        <p:nvPicPr>
          <p:cNvPr id="189" name="Google Shape;189;p11" descr="Logo"/>
          <p:cNvPicPr preferRelativeResize="0"/>
          <p:nvPr/>
        </p:nvPicPr>
        <p:blipFill rotWithShape="1">
          <a:blip r:embed="rId5">
            <a:alphaModFix/>
          </a:blip>
          <a:srcRect/>
          <a:stretch/>
        </p:blipFill>
        <p:spPr>
          <a:xfrm>
            <a:off x="2875928" y="2991622"/>
            <a:ext cx="1907191" cy="1902294"/>
          </a:xfrm>
          <a:prstGeom prst="rect">
            <a:avLst/>
          </a:prstGeom>
          <a:noFill/>
          <a:ln>
            <a:noFill/>
          </a:ln>
        </p:spPr>
      </p:pic>
      <p:sp>
        <p:nvSpPr>
          <p:cNvPr id="190" name="Google Shape;190;p11"/>
          <p:cNvSpPr txBox="1"/>
          <p:nvPr/>
        </p:nvSpPr>
        <p:spPr>
          <a:xfrm>
            <a:off x="4419599" y="6337397"/>
            <a:ext cx="3872326" cy="31819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1" name="Google Shape;191;p11"/>
          <p:cNvSpPr txBox="1">
            <a:spLocks noGrp="1"/>
          </p:cNvSpPr>
          <p:nvPr>
            <p:ph type="ftr" idx="11"/>
          </p:nvPr>
        </p:nvSpPr>
        <p:spPr>
          <a:xfrm>
            <a:off x="9191699" y="6337397"/>
            <a:ext cx="2599373" cy="31819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tr-TR" sz="1800">
                <a:solidFill>
                  <a:schemeClr val="lt1"/>
                </a:solidFill>
              </a:rPr>
              <a:t>yadyo.cu.edu.tr</a:t>
            </a:r>
            <a:endParaRPr/>
          </a:p>
        </p:txBody>
      </p:sp>
      <p:pic>
        <p:nvPicPr>
          <p:cNvPr id="192" name="Google Shape;192;p11"/>
          <p:cNvPicPr preferRelativeResize="0"/>
          <p:nvPr/>
        </p:nvPicPr>
        <p:blipFill rotWithShape="1">
          <a:blip r:embed="rId6">
            <a:alphaModFix/>
          </a:blip>
          <a:srcRect/>
          <a:stretch/>
        </p:blipFill>
        <p:spPr>
          <a:xfrm>
            <a:off x="6234762" y="2991622"/>
            <a:ext cx="2432485" cy="190229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
          <p:cNvSpPr txBox="1">
            <a:spLocks noGrp="1"/>
          </p:cNvSpPr>
          <p:nvPr>
            <p:ph type="title"/>
          </p:nvPr>
        </p:nvSpPr>
        <p:spPr>
          <a:xfrm>
            <a:off x="838200" y="146051"/>
            <a:ext cx="10515600" cy="60166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tr-TR"/>
              <a:t>Amaç</a:t>
            </a:r>
            <a:endParaRPr/>
          </a:p>
        </p:txBody>
      </p:sp>
      <p:sp>
        <p:nvSpPr>
          <p:cNvPr id="103" name="Google Shape;103;p2"/>
          <p:cNvSpPr txBox="1">
            <a:spLocks noGrp="1"/>
          </p:cNvSpPr>
          <p:nvPr>
            <p:ph type="body" idx="1"/>
          </p:nvPr>
        </p:nvSpPr>
        <p:spPr>
          <a:xfrm>
            <a:off x="838200" y="949374"/>
            <a:ext cx="10515600" cy="5186363"/>
          </a:xfrm>
          <a:prstGeom prst="rect">
            <a:avLst/>
          </a:prstGeom>
          <a:noFill/>
          <a:ln>
            <a:noFill/>
          </a:ln>
        </p:spPr>
        <p:txBody>
          <a:bodyPr spcFirstLastPara="1" wrap="square" lIns="91425" tIns="45700" rIns="91425" bIns="45700" anchor="t" anchorCtr="0">
            <a:normAutofit/>
          </a:bodyPr>
          <a:lstStyle/>
          <a:p>
            <a:pPr marL="228600" lvl="0" indent="-228600" algn="just" rtl="0">
              <a:lnSpc>
                <a:spcPct val="150000"/>
              </a:lnSpc>
              <a:spcBef>
                <a:spcPts val="1000"/>
              </a:spcBef>
              <a:spcAft>
                <a:spcPts val="0"/>
              </a:spcAft>
              <a:buClr>
                <a:schemeClr val="dk1"/>
              </a:buClr>
              <a:buSzPts val="2800"/>
              <a:buChar char="•"/>
            </a:pPr>
            <a:r>
              <a:rPr lang="tr-TR" sz="2500" dirty="0"/>
              <a:t>Çukurova Üniversitesi Yabancı Diller Yüksekokulu  öğrencilerde öncelikle yabancı dilin eğitim-öğretim sürecindeki önemine ilişkin farkındalık yaratmayı amaçlamaktadır. YADYO, nitelikli bir yabancı dil eğitim programı yürüterek öğrencilerin, mesleki yaşamlarında, akademik çalışmalarını sürdürmede, hedef dilin iletişim aracı olarak kullanıldığı farklı çevrelerde kendilerini ifade edebilmelerine, yabancı dil bilgi ve becerilerini geliştirmelerine ve bağımsız olarak dil öğrenmelerine olanak sağlayacak stratejileri kazandırmayı hedeflemektedir.</a:t>
            </a:r>
            <a:endParaRPr sz="2500" dirty="0"/>
          </a:p>
        </p:txBody>
      </p:sp>
      <p:sp>
        <p:nvSpPr>
          <p:cNvPr id="104" name="Google Shape;104;p2"/>
          <p:cNvSpPr txBox="1"/>
          <p:nvPr/>
        </p:nvSpPr>
        <p:spPr>
          <a:xfrm>
            <a:off x="5831333" y="6337398"/>
            <a:ext cx="3352800" cy="31819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tr-TR" sz="1800" b="0" i="0" u="none" strike="noStrike" cap="none">
                <a:solidFill>
                  <a:schemeClr val="lt1"/>
                </a:solidFill>
                <a:latin typeface="Calibri"/>
                <a:ea typeface="Calibri"/>
                <a:cs typeface="Calibri"/>
                <a:sym typeface="Calibri"/>
              </a:rPr>
              <a:t>Yabancı Diller Yüksekokulu</a:t>
            </a:r>
            <a:endParaRPr sz="1400" b="0" i="0" u="none" strike="noStrike" cap="none">
              <a:solidFill>
                <a:srgbClr val="000000"/>
              </a:solidFill>
              <a:latin typeface="Arial"/>
              <a:ea typeface="Arial"/>
              <a:cs typeface="Arial"/>
              <a:sym typeface="Arial"/>
            </a:endParaRPr>
          </a:p>
        </p:txBody>
      </p:sp>
      <p:pic>
        <p:nvPicPr>
          <p:cNvPr id="105" name="Google Shape;105;p2"/>
          <p:cNvPicPr preferRelativeResize="0"/>
          <p:nvPr/>
        </p:nvPicPr>
        <p:blipFill rotWithShape="1">
          <a:blip r:embed="rId3">
            <a:alphaModFix/>
          </a:blip>
          <a:srcRect/>
          <a:stretch/>
        </p:blipFill>
        <p:spPr>
          <a:xfrm>
            <a:off x="9388509" y="6275259"/>
            <a:ext cx="2603218" cy="49991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7"/>
          <p:cNvSpPr txBox="1">
            <a:spLocks noGrp="1"/>
          </p:cNvSpPr>
          <p:nvPr>
            <p:ph type="title"/>
          </p:nvPr>
        </p:nvSpPr>
        <p:spPr>
          <a:xfrm>
            <a:off x="838200" y="82826"/>
            <a:ext cx="10515600" cy="60166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tr-TR"/>
              <a:t>Akademik Kadro</a:t>
            </a:r>
            <a:endParaRPr/>
          </a:p>
        </p:txBody>
      </p:sp>
      <p:sp>
        <p:nvSpPr>
          <p:cNvPr id="111" name="Google Shape;111;p7"/>
          <p:cNvSpPr txBox="1">
            <a:spLocks noGrp="1"/>
          </p:cNvSpPr>
          <p:nvPr>
            <p:ph type="body" idx="1"/>
          </p:nvPr>
        </p:nvSpPr>
        <p:spPr>
          <a:xfrm>
            <a:off x="838200" y="990600"/>
            <a:ext cx="10515600" cy="5186363"/>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a:p>
            <a:pPr marL="228600" lvl="0" indent="-228600" algn="l" rtl="0">
              <a:lnSpc>
                <a:spcPct val="150000"/>
              </a:lnSpc>
              <a:spcBef>
                <a:spcPts val="1000"/>
              </a:spcBef>
              <a:spcAft>
                <a:spcPts val="0"/>
              </a:spcAft>
              <a:buClr>
                <a:schemeClr val="dk1"/>
              </a:buClr>
              <a:buSzPts val="2800"/>
              <a:buChar char="•"/>
            </a:pPr>
            <a:r>
              <a:rPr lang="tr-TR"/>
              <a:t> YADYO, alanında uzman akademik kadrosuyla üniversitemize ve ülkemize katkı sunmaya devam etmektedir.</a:t>
            </a:r>
            <a:endParaRPr/>
          </a:p>
        </p:txBody>
      </p:sp>
      <p:sp>
        <p:nvSpPr>
          <p:cNvPr id="112" name="Google Shape;112;p7"/>
          <p:cNvSpPr txBox="1">
            <a:spLocks noGrp="1"/>
          </p:cNvSpPr>
          <p:nvPr>
            <p:ph type="ftr" idx="11"/>
          </p:nvPr>
        </p:nvSpPr>
        <p:spPr>
          <a:xfrm>
            <a:off x="9541565" y="6337399"/>
            <a:ext cx="2599373" cy="31819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tr-TR" sz="1800">
                <a:solidFill>
                  <a:schemeClr val="lt1"/>
                </a:solidFill>
              </a:rPr>
              <a:t>yadyo.cu.edu.tr</a:t>
            </a:r>
            <a:endParaRPr/>
          </a:p>
        </p:txBody>
      </p:sp>
      <p:sp>
        <p:nvSpPr>
          <p:cNvPr id="113" name="Google Shape;113;p7"/>
          <p:cNvSpPr txBox="1"/>
          <p:nvPr/>
        </p:nvSpPr>
        <p:spPr>
          <a:xfrm>
            <a:off x="5831333" y="6337398"/>
            <a:ext cx="3352800" cy="31819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tr-TR" sz="1800" b="0" i="0" u="none" strike="noStrike" cap="none">
                <a:solidFill>
                  <a:schemeClr val="lt1"/>
                </a:solidFill>
                <a:latin typeface="Calibri"/>
                <a:ea typeface="Calibri"/>
                <a:cs typeface="Calibri"/>
                <a:sym typeface="Calibri"/>
              </a:rPr>
              <a:t>Yabancı Diller Yüksekokulu</a:t>
            </a:r>
            <a:endParaRPr sz="1400" b="0" i="0" u="none" strike="noStrike" cap="none">
              <a:solidFill>
                <a:srgbClr val="000000"/>
              </a:solidFill>
              <a:latin typeface="Arial"/>
              <a:ea typeface="Arial"/>
              <a:cs typeface="Arial"/>
              <a:sym typeface="Arial"/>
            </a:endParaRPr>
          </a:p>
        </p:txBody>
      </p:sp>
      <p:graphicFrame>
        <p:nvGraphicFramePr>
          <p:cNvPr id="114" name="Google Shape;114;p7"/>
          <p:cNvGraphicFramePr/>
          <p:nvPr>
            <p:extLst>
              <p:ext uri="{D42A27DB-BD31-4B8C-83A1-F6EECF244321}">
                <p14:modId xmlns:p14="http://schemas.microsoft.com/office/powerpoint/2010/main" val="4054634446"/>
              </p:ext>
            </p:extLst>
          </p:nvPr>
        </p:nvGraphicFramePr>
        <p:xfrm>
          <a:off x="1253765" y="3313041"/>
          <a:ext cx="9219425" cy="1828800"/>
        </p:xfrm>
        <a:graphic>
          <a:graphicData uri="http://schemas.openxmlformats.org/drawingml/2006/table">
            <a:tbl>
              <a:tblPr firstRow="1" bandRow="1">
                <a:noFill/>
                <a:tableStyleId>{83D5B7AE-B34B-4653-B012-587A49021517}</a:tableStyleId>
              </a:tblPr>
              <a:tblGrid>
                <a:gridCol w="1482025">
                  <a:extLst>
                    <a:ext uri="{9D8B030D-6E8A-4147-A177-3AD203B41FA5}">
                      <a16:colId xmlns:a16="http://schemas.microsoft.com/office/drawing/2014/main" val="20000"/>
                    </a:ext>
                  </a:extLst>
                </a:gridCol>
                <a:gridCol w="2426300">
                  <a:extLst>
                    <a:ext uri="{9D8B030D-6E8A-4147-A177-3AD203B41FA5}">
                      <a16:colId xmlns:a16="http://schemas.microsoft.com/office/drawing/2014/main" val="20001"/>
                    </a:ext>
                  </a:extLst>
                </a:gridCol>
                <a:gridCol w="2541375">
                  <a:extLst>
                    <a:ext uri="{9D8B030D-6E8A-4147-A177-3AD203B41FA5}">
                      <a16:colId xmlns:a16="http://schemas.microsoft.com/office/drawing/2014/main" val="20002"/>
                    </a:ext>
                  </a:extLst>
                </a:gridCol>
                <a:gridCol w="2769725">
                  <a:extLst>
                    <a:ext uri="{9D8B030D-6E8A-4147-A177-3AD203B41FA5}">
                      <a16:colId xmlns:a16="http://schemas.microsoft.com/office/drawing/2014/main" val="20003"/>
                    </a:ext>
                  </a:extLst>
                </a:gridCol>
              </a:tblGrid>
              <a:tr h="670875">
                <a:tc gridSpan="4">
                  <a:txBody>
                    <a:bodyPr/>
                    <a:lstStyle/>
                    <a:p>
                      <a:pPr marL="0" marR="0" lvl="0" indent="0" algn="ctr" rtl="0">
                        <a:lnSpc>
                          <a:spcPct val="100000"/>
                        </a:lnSpc>
                        <a:spcBef>
                          <a:spcPts val="0"/>
                        </a:spcBef>
                        <a:spcAft>
                          <a:spcPts val="0"/>
                        </a:spcAft>
                        <a:buClr>
                          <a:srgbClr val="000000"/>
                        </a:buClr>
                        <a:buSzPts val="1800"/>
                        <a:buFont typeface="Arial"/>
                        <a:buNone/>
                      </a:pPr>
                      <a:r>
                        <a:rPr lang="tr-TR" sz="1800" u="none" strike="noStrike" cap="none" dirty="0"/>
                        <a:t>Toplam Öğretim Elemanı Sayısı: 57</a:t>
                      </a:r>
                      <a:endParaRPr sz="1400" u="none" strike="noStrike" cap="none" dirty="0"/>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57925">
                <a:tc>
                  <a:txBody>
                    <a:bodyPr/>
                    <a:lstStyle/>
                    <a:p>
                      <a:pPr marL="0" marR="0" lvl="0" indent="0" algn="l" rtl="0">
                        <a:lnSpc>
                          <a:spcPct val="100000"/>
                        </a:lnSpc>
                        <a:spcBef>
                          <a:spcPts val="0"/>
                        </a:spcBef>
                        <a:spcAft>
                          <a:spcPts val="0"/>
                        </a:spcAft>
                        <a:buClr>
                          <a:schemeClr val="dk1"/>
                        </a:buClr>
                        <a:buSzPts val="1800"/>
                        <a:buFont typeface="Calibri"/>
                        <a:buNone/>
                      </a:pPr>
                      <a:r>
                        <a:rPr lang="tr-TR" sz="1800" u="none" strike="noStrike" cap="none" dirty="0"/>
                        <a:t>1 </a:t>
                      </a:r>
                      <a:r>
                        <a:rPr lang="en-GB" sz="1800" u="none" strike="noStrike" cap="none" dirty="0" err="1"/>
                        <a:t>Profes</a:t>
                      </a:r>
                      <a:r>
                        <a:rPr lang="tr-TR" sz="1800" u="none" strike="noStrike" cap="none" dirty="0"/>
                        <a:t>ör</a:t>
                      </a:r>
                      <a:endParaRPr sz="1400" u="none" strike="noStrike" cap="none" dirty="0"/>
                    </a:p>
                    <a:p>
                      <a:pPr marL="0" marR="0" lvl="0" indent="0" algn="l" rtl="0">
                        <a:lnSpc>
                          <a:spcPct val="100000"/>
                        </a:lnSpc>
                        <a:spcBef>
                          <a:spcPts val="0"/>
                        </a:spcBef>
                        <a:spcAft>
                          <a:spcPts val="0"/>
                        </a:spcAft>
                        <a:buClr>
                          <a:srgbClr val="000000"/>
                        </a:buClr>
                        <a:buSzPts val="1800"/>
                        <a:buFont typeface="Arial"/>
                        <a:buNone/>
                      </a:pPr>
                      <a:endParaRPr sz="1800" u="none" strike="noStrike" cap="none" dirty="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tr-TR" sz="1800" u="none" strike="noStrike" cap="none"/>
                        <a:t>2 Dr. Öğr. Üyesi</a:t>
                      </a:r>
                      <a:endParaRPr sz="1400" u="none" strike="noStrike" cap="none"/>
                    </a:p>
                    <a:p>
                      <a:pPr marL="0" marR="0" lvl="0" indent="0" algn="l" rtl="0">
                        <a:lnSpc>
                          <a:spcPct val="100000"/>
                        </a:lnSpc>
                        <a:spcBef>
                          <a:spcPts val="0"/>
                        </a:spcBef>
                        <a:spcAft>
                          <a:spcPts val="0"/>
                        </a:spcAft>
                        <a:buClr>
                          <a:srgbClr val="000000"/>
                        </a:buClr>
                        <a:buSzPts val="1800"/>
                        <a:buFont typeface="Arial"/>
                        <a:buNone/>
                      </a:pP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tr-TR" sz="1800" u="none" strike="noStrike" cap="none" dirty="0"/>
                        <a:t>15 Öğr. Gör. Dr.</a:t>
                      </a:r>
                      <a:endParaRPr sz="1400" u="none" strike="noStrike" cap="none" dirty="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tr-TR" sz="1800" u="none" strike="noStrike" cap="none" dirty="0"/>
                        <a:t>39 Öğr. Gör. </a:t>
                      </a:r>
                      <a:endParaRPr sz="1400" u="none" strike="noStrike" cap="none" dirty="0"/>
                    </a:p>
                    <a:p>
                      <a:pPr marL="0" marR="0" lvl="0" indent="0" algn="l" rtl="0">
                        <a:lnSpc>
                          <a:spcPct val="100000"/>
                        </a:lnSpc>
                        <a:spcBef>
                          <a:spcPts val="0"/>
                        </a:spcBef>
                        <a:spcAft>
                          <a:spcPts val="0"/>
                        </a:spcAft>
                        <a:buClr>
                          <a:srgbClr val="000000"/>
                        </a:buClr>
                        <a:buSzPts val="1800"/>
                        <a:buFont typeface="Arial"/>
                        <a:buNone/>
                      </a:pPr>
                      <a:endParaRPr sz="1800" u="none" strike="noStrike" cap="none" dirty="0"/>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3"/>
          <p:cNvSpPr txBox="1">
            <a:spLocks noGrp="1"/>
          </p:cNvSpPr>
          <p:nvPr>
            <p:ph type="title"/>
          </p:nvPr>
        </p:nvSpPr>
        <p:spPr>
          <a:xfrm>
            <a:off x="838200" y="146051"/>
            <a:ext cx="10515600" cy="60166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tr-TR"/>
              <a:t>İşleyiş</a:t>
            </a:r>
            <a:endParaRPr/>
          </a:p>
        </p:txBody>
      </p:sp>
      <p:sp>
        <p:nvSpPr>
          <p:cNvPr id="120" name="Google Shape;120;p3"/>
          <p:cNvSpPr txBox="1">
            <a:spLocks noGrp="1"/>
          </p:cNvSpPr>
          <p:nvPr>
            <p:ph type="body" idx="1"/>
          </p:nvPr>
        </p:nvSpPr>
        <p:spPr>
          <a:xfrm>
            <a:off x="838200" y="990600"/>
            <a:ext cx="10515600" cy="5186363"/>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p:txBody>
      </p:sp>
      <p:sp>
        <p:nvSpPr>
          <p:cNvPr id="121" name="Google Shape;121;p3"/>
          <p:cNvSpPr txBox="1"/>
          <p:nvPr/>
        </p:nvSpPr>
        <p:spPr>
          <a:xfrm>
            <a:off x="5831333" y="6337398"/>
            <a:ext cx="3352800" cy="31819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tr-TR" sz="1800" b="0" i="0" u="none" strike="noStrike" cap="none">
                <a:solidFill>
                  <a:schemeClr val="lt1"/>
                </a:solidFill>
                <a:latin typeface="Calibri"/>
                <a:ea typeface="Calibri"/>
                <a:cs typeface="Calibri"/>
                <a:sym typeface="Calibri"/>
              </a:rPr>
              <a:t>Yabancı Diller Yüksekokulu</a:t>
            </a:r>
            <a:endParaRPr sz="1400" b="0" i="0" u="none" strike="noStrike" cap="none">
              <a:solidFill>
                <a:srgbClr val="000000"/>
              </a:solidFill>
              <a:latin typeface="Arial"/>
              <a:ea typeface="Arial"/>
              <a:cs typeface="Arial"/>
              <a:sym typeface="Arial"/>
            </a:endParaRPr>
          </a:p>
        </p:txBody>
      </p:sp>
      <p:pic>
        <p:nvPicPr>
          <p:cNvPr id="122" name="Google Shape;122;p3"/>
          <p:cNvPicPr preferRelativeResize="0"/>
          <p:nvPr/>
        </p:nvPicPr>
        <p:blipFill rotWithShape="1">
          <a:blip r:embed="rId3">
            <a:alphaModFix/>
          </a:blip>
          <a:srcRect/>
          <a:stretch/>
        </p:blipFill>
        <p:spPr>
          <a:xfrm>
            <a:off x="9588782" y="6246226"/>
            <a:ext cx="2603218" cy="499915"/>
          </a:xfrm>
          <a:prstGeom prst="rect">
            <a:avLst/>
          </a:prstGeom>
          <a:noFill/>
          <a:ln>
            <a:noFill/>
          </a:ln>
        </p:spPr>
      </p:pic>
      <p:graphicFrame>
        <p:nvGraphicFramePr>
          <p:cNvPr id="123" name="Google Shape;123;p3"/>
          <p:cNvGraphicFramePr/>
          <p:nvPr>
            <p:extLst>
              <p:ext uri="{D42A27DB-BD31-4B8C-83A1-F6EECF244321}">
                <p14:modId xmlns:p14="http://schemas.microsoft.com/office/powerpoint/2010/main" val="1697713814"/>
              </p:ext>
            </p:extLst>
          </p:nvPr>
        </p:nvGraphicFramePr>
        <p:xfrm>
          <a:off x="997933" y="1227841"/>
          <a:ext cx="10650076" cy="4599900"/>
        </p:xfrm>
        <a:graphic>
          <a:graphicData uri="http://schemas.openxmlformats.org/drawingml/2006/table">
            <a:tbl>
              <a:tblPr firstRow="1" bandRow="1">
                <a:noFill/>
                <a:tableStyleId>{83D5B7AE-B34B-4653-B012-587A49021517}</a:tableStyleId>
              </a:tblPr>
              <a:tblGrid>
                <a:gridCol w="1702405">
                  <a:extLst>
                    <a:ext uri="{9D8B030D-6E8A-4147-A177-3AD203B41FA5}">
                      <a16:colId xmlns:a16="http://schemas.microsoft.com/office/drawing/2014/main" val="20000"/>
                    </a:ext>
                  </a:extLst>
                </a:gridCol>
                <a:gridCol w="2171700">
                  <a:extLst>
                    <a:ext uri="{9D8B030D-6E8A-4147-A177-3AD203B41FA5}">
                      <a16:colId xmlns:a16="http://schemas.microsoft.com/office/drawing/2014/main" val="20001"/>
                    </a:ext>
                  </a:extLst>
                </a:gridCol>
                <a:gridCol w="2185987">
                  <a:extLst>
                    <a:ext uri="{9D8B030D-6E8A-4147-A177-3AD203B41FA5}">
                      <a16:colId xmlns:a16="http://schemas.microsoft.com/office/drawing/2014/main" val="20002"/>
                    </a:ext>
                  </a:extLst>
                </a:gridCol>
                <a:gridCol w="2414588">
                  <a:extLst>
                    <a:ext uri="{9D8B030D-6E8A-4147-A177-3AD203B41FA5}">
                      <a16:colId xmlns:a16="http://schemas.microsoft.com/office/drawing/2014/main" val="4141231777"/>
                    </a:ext>
                  </a:extLst>
                </a:gridCol>
                <a:gridCol w="2175396">
                  <a:extLst>
                    <a:ext uri="{9D8B030D-6E8A-4147-A177-3AD203B41FA5}">
                      <a16:colId xmlns:a16="http://schemas.microsoft.com/office/drawing/2014/main" val="4227540346"/>
                    </a:ext>
                  </a:extLst>
                </a:gridCol>
              </a:tblGrid>
              <a:tr h="557000">
                <a:tc gridSpan="5">
                  <a:txBody>
                    <a:bodyPr/>
                    <a:lstStyle/>
                    <a:p>
                      <a:pPr marL="0" marR="0" lvl="0" indent="0" algn="ctr" rtl="0">
                        <a:lnSpc>
                          <a:spcPct val="100000"/>
                        </a:lnSpc>
                        <a:spcBef>
                          <a:spcPts val="0"/>
                        </a:spcBef>
                        <a:spcAft>
                          <a:spcPts val="0"/>
                        </a:spcAft>
                        <a:buClr>
                          <a:srgbClr val="000000"/>
                        </a:buClr>
                        <a:buSzPts val="1800"/>
                        <a:buFont typeface="Arial"/>
                        <a:buNone/>
                      </a:pPr>
                      <a:r>
                        <a:rPr lang="tr-TR" sz="1800" u="none" strike="noStrike" cap="none"/>
                        <a:t>ZORUNLU HAZIRLIK</a:t>
                      </a:r>
                      <a:endParaRPr sz="1400" u="none" strike="noStrike" cap="none"/>
                    </a:p>
                  </a:txBody>
                  <a:tcPr marL="91450" marR="91450" marT="45725" marB="45725">
                    <a:solidFill>
                      <a:srgbClr val="548135"/>
                    </a:solidFill>
                  </a:tcPr>
                </a:tc>
                <a:tc hMerge="1">
                  <a:txBody>
                    <a:bodyPr/>
                    <a:lstStyle/>
                    <a:p>
                      <a:endParaRPr lang="en-US"/>
                    </a:p>
                  </a:txBody>
                  <a:tcPr/>
                </a:tc>
                <a:tc hMerge="1">
                  <a:txBody>
                    <a:bodyPr/>
                    <a:lstStyle/>
                    <a:p>
                      <a:endParaRPr lang="en-US"/>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637425">
                <a:tc>
                  <a:txBody>
                    <a:bodyPr/>
                    <a:lstStyle/>
                    <a:p>
                      <a:pPr marL="0" marR="0" lvl="0" indent="0" algn="l" rtl="0">
                        <a:lnSpc>
                          <a:spcPct val="100000"/>
                        </a:lnSpc>
                        <a:spcBef>
                          <a:spcPts val="0"/>
                        </a:spcBef>
                        <a:spcAft>
                          <a:spcPts val="0"/>
                        </a:spcAft>
                        <a:buClr>
                          <a:srgbClr val="000000"/>
                        </a:buClr>
                        <a:buSzPts val="2000"/>
                        <a:buFont typeface="Arial"/>
                        <a:buNone/>
                      </a:pPr>
                      <a:r>
                        <a:rPr lang="tr-TR" sz="2000" b="1" u="none" strike="noStrike" cap="none"/>
                        <a:t>Eğitim Fakültesi</a:t>
                      </a:r>
                      <a:endParaRPr sz="2000" u="none" strike="noStrike" cap="none"/>
                    </a:p>
                  </a:txBody>
                  <a:tcPr marL="91450" marR="91450" marT="45725" marB="45725">
                    <a:solidFill>
                      <a:srgbClr val="A8D08C"/>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tr-TR" sz="2000" b="1" u="none" strike="noStrike" cap="none" dirty="0"/>
                        <a:t>İktisadi ve İdari Bilimler Fakültesi</a:t>
                      </a:r>
                      <a:endParaRPr sz="2000" u="none" strike="noStrike" cap="none" dirty="0"/>
                    </a:p>
                  </a:txBody>
                  <a:tcPr marL="91450" marR="91450" marT="45725" marB="45725">
                    <a:solidFill>
                      <a:srgbClr val="A8D08C"/>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tr-TR" sz="2000" b="1" u="none" strike="noStrike" cap="none" dirty="0"/>
                        <a:t>Mühendislik Fakültesi</a:t>
                      </a:r>
                      <a:endParaRPr sz="2000" u="none" strike="noStrike" cap="none" dirty="0"/>
                    </a:p>
                  </a:txBody>
                  <a:tcPr marL="91450" marR="91450" marT="45725" marB="45725">
                    <a:solidFill>
                      <a:srgbClr val="A8D08C"/>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tr-TR" sz="2000" b="1" u="none" strike="noStrike" cap="none" dirty="0"/>
                        <a:t>Fen-Edebiyat Fakültesi</a:t>
                      </a:r>
                      <a:endParaRPr sz="2000" b="1" u="none" strike="noStrike" cap="none" dirty="0"/>
                    </a:p>
                  </a:txBody>
                  <a:tcPr marL="91450" marR="91450" marT="45725" marB="45725">
                    <a:solidFill>
                      <a:srgbClr val="A8D08C"/>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tr-TR" sz="2000" b="1" u="none" strike="noStrike" cap="none" dirty="0"/>
                        <a:t>Sağlık Bilimleri Fakültesi</a:t>
                      </a:r>
                      <a:endParaRPr sz="2000" b="1" u="none" strike="noStrike" cap="none" dirty="0"/>
                    </a:p>
                  </a:txBody>
                  <a:tcPr marL="91450" marR="91450" marT="45725" marB="45725">
                    <a:solidFill>
                      <a:srgbClr val="A8D08C"/>
                    </a:solidFill>
                  </a:tcPr>
                </a:tc>
                <a:extLst>
                  <a:ext uri="{0D108BD9-81ED-4DB2-BD59-A6C34878D82A}">
                    <a16:rowId xmlns:a16="http://schemas.microsoft.com/office/drawing/2014/main" val="10001"/>
                  </a:ext>
                </a:extLst>
              </a:tr>
              <a:tr h="779575">
                <a:tc>
                  <a:txBody>
                    <a:bodyPr/>
                    <a:lstStyle/>
                    <a:p>
                      <a:pPr marL="0" marR="0" lvl="0" indent="0" algn="l" rtl="0">
                        <a:lnSpc>
                          <a:spcPct val="100000"/>
                        </a:lnSpc>
                        <a:spcBef>
                          <a:spcPts val="0"/>
                        </a:spcBef>
                        <a:spcAft>
                          <a:spcPts val="0"/>
                        </a:spcAft>
                        <a:buClr>
                          <a:srgbClr val="000000"/>
                        </a:buClr>
                        <a:buSzPts val="2000"/>
                        <a:buFont typeface="Arial"/>
                        <a:buNone/>
                      </a:pPr>
                      <a:r>
                        <a:rPr lang="tr-TR" sz="2000" u="none" strike="noStrike" cap="none"/>
                        <a:t>İngilizce Öğretmenliği</a:t>
                      </a:r>
                      <a:endParaRPr sz="2000" u="none" strike="noStrike" cap="none"/>
                    </a:p>
                  </a:txBody>
                  <a:tcPr marL="91450" marR="91450" marT="45725" marB="45725">
                    <a:solidFill>
                      <a:srgbClr val="92D050"/>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tr-TR" sz="2000" u="none" strike="noStrike" cap="none"/>
                        <a:t>Ekonometri</a:t>
                      </a:r>
                      <a:endParaRPr sz="2000" u="none" strike="noStrike" cap="none"/>
                    </a:p>
                  </a:txBody>
                  <a:tcPr marL="91450" marR="91450" marT="45725" marB="45725">
                    <a:solidFill>
                      <a:srgbClr val="92D050"/>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tr-TR" sz="2000" u="none" strike="noStrike" cap="none" dirty="0"/>
                        <a:t>Bilgisayar Müh.</a:t>
                      </a:r>
                      <a:endParaRPr sz="2000" u="none" strike="noStrike" cap="none" dirty="0"/>
                    </a:p>
                  </a:txBody>
                  <a:tcPr marL="91450" marR="91450" marT="45725" marB="45725">
                    <a:solidFill>
                      <a:srgbClr val="92D050"/>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tr-TR" sz="2000" u="none" strike="noStrike" cap="none" dirty="0"/>
                        <a:t>Yapay Zeka ve Makine Öğrenmesi</a:t>
                      </a:r>
                      <a:endParaRPr sz="2000" u="none" strike="noStrike" cap="none" dirty="0"/>
                    </a:p>
                  </a:txBody>
                  <a:tcPr marL="91450" marR="91450" marT="45725" marB="45725">
                    <a:solidFill>
                      <a:srgbClr val="92D050"/>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tr-TR" sz="2000" u="none" strike="noStrike" cap="none" dirty="0"/>
                        <a:t>Beslenme ve Diyetetik</a:t>
                      </a:r>
                      <a:endParaRPr sz="2000" u="none" strike="noStrike" cap="none" dirty="0"/>
                    </a:p>
                  </a:txBody>
                  <a:tcPr marL="91450" marR="91450" marT="45725" marB="45725">
                    <a:solidFill>
                      <a:srgbClr val="92D050"/>
                    </a:solidFill>
                  </a:tcPr>
                </a:tc>
                <a:extLst>
                  <a:ext uri="{0D108BD9-81ED-4DB2-BD59-A6C34878D82A}">
                    <a16:rowId xmlns:a16="http://schemas.microsoft.com/office/drawing/2014/main" val="10002"/>
                  </a:ext>
                </a:extLst>
              </a:tr>
              <a:tr h="779575">
                <a:tc>
                  <a:txBody>
                    <a:bodyPr/>
                    <a:lstStyle/>
                    <a:p>
                      <a:pPr marL="0" marR="0" lvl="0" indent="0" algn="l" rtl="0">
                        <a:lnSpc>
                          <a:spcPct val="100000"/>
                        </a:lnSpc>
                        <a:spcBef>
                          <a:spcPts val="0"/>
                        </a:spcBef>
                        <a:spcAft>
                          <a:spcPts val="0"/>
                        </a:spcAft>
                        <a:buClr>
                          <a:srgbClr val="000000"/>
                        </a:buClr>
                        <a:buSzPts val="2000"/>
                        <a:buFont typeface="Arial"/>
                        <a:buNone/>
                      </a:pPr>
                      <a:endParaRPr sz="2000" u="none" strike="noStrike" cap="none"/>
                    </a:p>
                  </a:txBody>
                  <a:tcPr marL="91450" marR="91450" marT="45725" marB="45725">
                    <a:solidFill>
                      <a:srgbClr val="A8D08C"/>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tr-TR" sz="2000" u="none" strike="noStrike" cap="none"/>
                        <a:t>İktisat</a:t>
                      </a:r>
                      <a:endParaRPr sz="2000" u="none" strike="noStrike" cap="none"/>
                    </a:p>
                  </a:txBody>
                  <a:tcPr marL="91450" marR="91450" marT="45725" marB="45725">
                    <a:solidFill>
                      <a:srgbClr val="A8D08C"/>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tr-TR" sz="2000" u="none" strike="noStrike" cap="none" dirty="0"/>
                        <a:t>Gıda Müh. (%30 İngilizce)</a:t>
                      </a:r>
                      <a:endParaRPr sz="2000" u="none" strike="noStrike" cap="none" dirty="0"/>
                    </a:p>
                  </a:txBody>
                  <a:tcPr marL="91450" marR="91450" marT="45725" marB="45725">
                    <a:solidFill>
                      <a:srgbClr val="A8D08C"/>
                    </a:solidFill>
                  </a:tcPr>
                </a:tc>
                <a:tc>
                  <a:txBody>
                    <a:bodyPr/>
                    <a:lstStyle/>
                    <a:p>
                      <a:pPr marL="0" marR="0" lvl="0" indent="0" algn="l" rtl="0">
                        <a:lnSpc>
                          <a:spcPct val="100000"/>
                        </a:lnSpc>
                        <a:spcBef>
                          <a:spcPts val="0"/>
                        </a:spcBef>
                        <a:spcAft>
                          <a:spcPts val="0"/>
                        </a:spcAft>
                        <a:buClr>
                          <a:srgbClr val="000000"/>
                        </a:buClr>
                        <a:buSzPts val="2000"/>
                        <a:buFont typeface="Arial"/>
                        <a:buNone/>
                      </a:pPr>
                      <a:endParaRPr sz="2000" u="none" strike="noStrike" cap="none" dirty="0"/>
                    </a:p>
                  </a:txBody>
                  <a:tcPr marL="91450" marR="91450" marT="45725" marB="45725">
                    <a:solidFill>
                      <a:srgbClr val="A8D08C"/>
                    </a:solidFill>
                  </a:tcPr>
                </a:tc>
                <a:tc>
                  <a:txBody>
                    <a:bodyPr/>
                    <a:lstStyle/>
                    <a:p>
                      <a:pPr marL="0" marR="0" lvl="0" indent="0" algn="l" rtl="0">
                        <a:lnSpc>
                          <a:spcPct val="100000"/>
                        </a:lnSpc>
                        <a:spcBef>
                          <a:spcPts val="0"/>
                        </a:spcBef>
                        <a:spcAft>
                          <a:spcPts val="0"/>
                        </a:spcAft>
                        <a:buClr>
                          <a:srgbClr val="000000"/>
                        </a:buClr>
                        <a:buSzPts val="2000"/>
                        <a:buFont typeface="Arial"/>
                        <a:buNone/>
                      </a:pPr>
                      <a:endParaRPr sz="2000" u="none" strike="noStrike" cap="none" dirty="0"/>
                    </a:p>
                  </a:txBody>
                  <a:tcPr marL="91450" marR="91450" marT="45725" marB="45725">
                    <a:solidFill>
                      <a:srgbClr val="A8D08C"/>
                    </a:solidFill>
                  </a:tcPr>
                </a:tc>
                <a:extLst>
                  <a:ext uri="{0D108BD9-81ED-4DB2-BD59-A6C34878D82A}">
                    <a16:rowId xmlns:a16="http://schemas.microsoft.com/office/drawing/2014/main" val="10003"/>
                  </a:ext>
                </a:extLst>
              </a:tr>
              <a:tr h="776850">
                <a:tc>
                  <a:txBody>
                    <a:bodyPr/>
                    <a:lstStyle/>
                    <a:p>
                      <a:pPr marL="0" marR="0" lvl="0" indent="0" algn="l" rtl="0">
                        <a:lnSpc>
                          <a:spcPct val="100000"/>
                        </a:lnSpc>
                        <a:spcBef>
                          <a:spcPts val="0"/>
                        </a:spcBef>
                        <a:spcAft>
                          <a:spcPts val="0"/>
                        </a:spcAft>
                        <a:buClr>
                          <a:srgbClr val="000000"/>
                        </a:buClr>
                        <a:buSzPts val="2000"/>
                        <a:buFont typeface="Arial"/>
                        <a:buNone/>
                      </a:pPr>
                      <a:endParaRPr sz="2000" u="none" strike="noStrike" cap="none"/>
                    </a:p>
                  </a:txBody>
                  <a:tcPr marL="91450" marR="91450" marT="45725" marB="45725">
                    <a:solidFill>
                      <a:srgbClr val="92D050"/>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tr-TR" sz="2000" u="none" strike="noStrike" cap="none"/>
                        <a:t>İşletme</a:t>
                      </a:r>
                      <a:endParaRPr sz="2000" u="none" strike="noStrike" cap="none"/>
                    </a:p>
                  </a:txBody>
                  <a:tcPr marL="91450" marR="91450" marT="45725" marB="45725">
                    <a:solidFill>
                      <a:srgbClr val="92D050"/>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tr-TR" sz="2000" u="none" strike="noStrike" cap="none" dirty="0"/>
                        <a:t>Elektrik Elektronik Müh.</a:t>
                      </a:r>
                      <a:endParaRPr sz="2000" u="none" strike="noStrike" cap="none" dirty="0"/>
                    </a:p>
                  </a:txBody>
                  <a:tcPr marL="91450" marR="91450" marT="45725" marB="45725">
                    <a:solidFill>
                      <a:srgbClr val="92D050"/>
                    </a:solidFill>
                  </a:tcPr>
                </a:tc>
                <a:tc>
                  <a:txBody>
                    <a:bodyPr/>
                    <a:lstStyle/>
                    <a:p>
                      <a:pPr marL="0" marR="0" lvl="0" indent="0" algn="l" rtl="0">
                        <a:lnSpc>
                          <a:spcPct val="100000"/>
                        </a:lnSpc>
                        <a:spcBef>
                          <a:spcPts val="0"/>
                        </a:spcBef>
                        <a:spcAft>
                          <a:spcPts val="0"/>
                        </a:spcAft>
                        <a:buClr>
                          <a:srgbClr val="000000"/>
                        </a:buClr>
                        <a:buSzPts val="2000"/>
                        <a:buFont typeface="Arial"/>
                        <a:buNone/>
                      </a:pPr>
                      <a:endParaRPr sz="2000" u="none" strike="noStrike" cap="none" dirty="0"/>
                    </a:p>
                  </a:txBody>
                  <a:tcPr marL="91450" marR="91450" marT="45725" marB="45725">
                    <a:solidFill>
                      <a:srgbClr val="92D050"/>
                    </a:solidFill>
                  </a:tcPr>
                </a:tc>
                <a:tc>
                  <a:txBody>
                    <a:bodyPr/>
                    <a:lstStyle/>
                    <a:p>
                      <a:pPr marL="0" marR="0" lvl="0" indent="0" algn="l" rtl="0">
                        <a:lnSpc>
                          <a:spcPct val="100000"/>
                        </a:lnSpc>
                        <a:spcBef>
                          <a:spcPts val="0"/>
                        </a:spcBef>
                        <a:spcAft>
                          <a:spcPts val="0"/>
                        </a:spcAft>
                        <a:buClr>
                          <a:srgbClr val="000000"/>
                        </a:buClr>
                        <a:buSzPts val="2000"/>
                        <a:buFont typeface="Arial"/>
                        <a:buNone/>
                      </a:pPr>
                      <a:endParaRPr sz="2000" u="none" strike="noStrike" cap="none" dirty="0"/>
                    </a:p>
                  </a:txBody>
                  <a:tcPr marL="91450" marR="91450" marT="45725" marB="45725">
                    <a:solidFill>
                      <a:srgbClr val="92D050"/>
                    </a:solidFill>
                  </a:tcPr>
                </a:tc>
                <a:extLst>
                  <a:ext uri="{0D108BD9-81ED-4DB2-BD59-A6C34878D82A}">
                    <a16:rowId xmlns:a16="http://schemas.microsoft.com/office/drawing/2014/main" val="10004"/>
                  </a:ext>
                </a:extLst>
              </a:tr>
              <a:tr h="779575">
                <a:tc>
                  <a:txBody>
                    <a:bodyPr/>
                    <a:lstStyle/>
                    <a:p>
                      <a:pPr marL="0" marR="0" lvl="0" indent="0" algn="l" rtl="0">
                        <a:lnSpc>
                          <a:spcPct val="100000"/>
                        </a:lnSpc>
                        <a:spcBef>
                          <a:spcPts val="0"/>
                        </a:spcBef>
                        <a:spcAft>
                          <a:spcPts val="0"/>
                        </a:spcAft>
                        <a:buClr>
                          <a:srgbClr val="000000"/>
                        </a:buClr>
                        <a:buSzPts val="2000"/>
                        <a:buFont typeface="Arial"/>
                        <a:buNone/>
                      </a:pPr>
                      <a:endParaRPr sz="2000" u="none" strike="noStrike" cap="none"/>
                    </a:p>
                  </a:txBody>
                  <a:tcPr marL="91450" marR="91450" marT="45725" marB="45725">
                    <a:solidFill>
                      <a:srgbClr val="A8D08C"/>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tr-TR" sz="2000" u="none" strike="noStrike" cap="none"/>
                        <a:t>Siyaset Bilimi ve Uluslararası İlişkiler</a:t>
                      </a:r>
                      <a:endParaRPr sz="2000" u="none" strike="noStrike" cap="none"/>
                    </a:p>
                  </a:txBody>
                  <a:tcPr marL="91450" marR="91450" marT="45725" marB="45725">
                    <a:solidFill>
                      <a:srgbClr val="A8D08C"/>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tr-TR" sz="2000" u="none" strike="noStrike" cap="none" dirty="0"/>
                        <a:t>Makine Müh.</a:t>
                      </a:r>
                      <a:endParaRPr sz="2000" u="none" strike="noStrike" cap="none" dirty="0"/>
                    </a:p>
                  </a:txBody>
                  <a:tcPr marL="91450" marR="91450" marT="45725" marB="45725">
                    <a:solidFill>
                      <a:srgbClr val="A8D08C"/>
                    </a:solidFill>
                  </a:tcPr>
                </a:tc>
                <a:tc>
                  <a:txBody>
                    <a:bodyPr/>
                    <a:lstStyle/>
                    <a:p>
                      <a:pPr marL="0" marR="0" lvl="0" indent="0" algn="l" rtl="0">
                        <a:lnSpc>
                          <a:spcPct val="100000"/>
                        </a:lnSpc>
                        <a:spcBef>
                          <a:spcPts val="0"/>
                        </a:spcBef>
                        <a:spcAft>
                          <a:spcPts val="0"/>
                        </a:spcAft>
                        <a:buClr>
                          <a:srgbClr val="000000"/>
                        </a:buClr>
                        <a:buSzPts val="2000"/>
                        <a:buFont typeface="Arial"/>
                        <a:buNone/>
                      </a:pPr>
                      <a:endParaRPr sz="2000" u="none" strike="noStrike" cap="none" dirty="0"/>
                    </a:p>
                  </a:txBody>
                  <a:tcPr marL="91450" marR="91450" marT="45725" marB="45725">
                    <a:solidFill>
                      <a:srgbClr val="A8D08C"/>
                    </a:solidFill>
                  </a:tcPr>
                </a:tc>
                <a:tc>
                  <a:txBody>
                    <a:bodyPr/>
                    <a:lstStyle/>
                    <a:p>
                      <a:pPr marL="0" marR="0" lvl="0" indent="0" algn="l" rtl="0">
                        <a:lnSpc>
                          <a:spcPct val="100000"/>
                        </a:lnSpc>
                        <a:spcBef>
                          <a:spcPts val="0"/>
                        </a:spcBef>
                        <a:spcAft>
                          <a:spcPts val="0"/>
                        </a:spcAft>
                        <a:buClr>
                          <a:srgbClr val="000000"/>
                        </a:buClr>
                        <a:buSzPts val="2000"/>
                        <a:buFont typeface="Arial"/>
                        <a:buNone/>
                      </a:pPr>
                      <a:endParaRPr sz="2000" u="none" strike="noStrike" cap="none" dirty="0"/>
                    </a:p>
                  </a:txBody>
                  <a:tcPr marL="91450" marR="91450" marT="45725" marB="45725">
                    <a:solidFill>
                      <a:srgbClr val="A8D08C"/>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g28043edb5f8_1_0"/>
          <p:cNvSpPr txBox="1">
            <a:spLocks noGrp="1"/>
          </p:cNvSpPr>
          <p:nvPr>
            <p:ph type="title"/>
          </p:nvPr>
        </p:nvSpPr>
        <p:spPr>
          <a:xfrm>
            <a:off x="838200" y="146051"/>
            <a:ext cx="10515600" cy="6018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tr-TR"/>
              <a:t>İşleyiş</a:t>
            </a:r>
            <a:endParaRPr/>
          </a:p>
        </p:txBody>
      </p:sp>
      <p:sp>
        <p:nvSpPr>
          <p:cNvPr id="129" name="Google Shape;129;g28043edb5f8_1_0"/>
          <p:cNvSpPr txBox="1">
            <a:spLocks noGrp="1"/>
          </p:cNvSpPr>
          <p:nvPr>
            <p:ph type="body" idx="1"/>
          </p:nvPr>
        </p:nvSpPr>
        <p:spPr>
          <a:xfrm>
            <a:off x="838200" y="990600"/>
            <a:ext cx="10515600" cy="5186400"/>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a:p>
            <a:pPr marL="228600" lvl="0" indent="-50800" algn="l" rtl="0">
              <a:lnSpc>
                <a:spcPct val="90000"/>
              </a:lnSpc>
              <a:spcBef>
                <a:spcPts val="0"/>
              </a:spcBef>
              <a:spcAft>
                <a:spcPts val="0"/>
              </a:spcAft>
              <a:buClr>
                <a:schemeClr val="dk1"/>
              </a:buClr>
              <a:buSzPts val="2800"/>
              <a:buNone/>
            </a:pPr>
            <a:endParaRPr/>
          </a:p>
          <a:p>
            <a:pPr marL="228600" lvl="0" indent="-228600" algn="just" rtl="0">
              <a:lnSpc>
                <a:spcPct val="150000"/>
              </a:lnSpc>
              <a:spcBef>
                <a:spcPts val="1000"/>
              </a:spcBef>
              <a:spcAft>
                <a:spcPts val="0"/>
              </a:spcAft>
              <a:buClr>
                <a:schemeClr val="dk1"/>
              </a:buClr>
              <a:buSzPts val="2800"/>
              <a:buChar char="•"/>
            </a:pPr>
            <a:r>
              <a:rPr lang="tr-TR" sz="2500"/>
              <a:t>Çukurova Üniversitesi Yabancı Diller Yüksekokulunda Zorunlu İngilizce Hazırlık eğitimi verilmektedir. Eğitim Fakültesi İngilizce Öğretmenliği bölümünün dışında kalan zorunlu hazırlık programları (Almanca Öğretmenliği, Fransızca Öğretmenliği) Eğitim Fakültesi bünyesinde verilmektedir. Aynı şekilde Zorunlu Arapça Hazırlık Eğitimi İlahiyat Fakültesi tarafından verilmektedir.</a:t>
            </a:r>
            <a:endParaRPr sz="2500"/>
          </a:p>
          <a:p>
            <a:pPr marL="0" lvl="0" indent="0" algn="just" rtl="0">
              <a:lnSpc>
                <a:spcPct val="90000"/>
              </a:lnSpc>
              <a:spcBef>
                <a:spcPts val="1000"/>
              </a:spcBef>
              <a:spcAft>
                <a:spcPts val="0"/>
              </a:spcAft>
              <a:buSzPts val="1800"/>
              <a:buNone/>
            </a:pPr>
            <a:endParaRPr/>
          </a:p>
          <a:p>
            <a:pPr marL="0" lvl="0" indent="0" algn="just" rtl="0">
              <a:lnSpc>
                <a:spcPct val="90000"/>
              </a:lnSpc>
              <a:spcBef>
                <a:spcPts val="1000"/>
              </a:spcBef>
              <a:spcAft>
                <a:spcPts val="0"/>
              </a:spcAft>
              <a:buSzPts val="1800"/>
              <a:buNone/>
            </a:pPr>
            <a:endParaRPr/>
          </a:p>
        </p:txBody>
      </p:sp>
      <p:sp>
        <p:nvSpPr>
          <p:cNvPr id="130" name="Google Shape;130;g28043edb5f8_1_0"/>
          <p:cNvSpPr txBox="1"/>
          <p:nvPr/>
        </p:nvSpPr>
        <p:spPr>
          <a:xfrm>
            <a:off x="5831333" y="6337398"/>
            <a:ext cx="3352800" cy="318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tr-TR" sz="1800" b="0" i="0" u="none" strike="noStrike" cap="none">
                <a:solidFill>
                  <a:schemeClr val="lt1"/>
                </a:solidFill>
                <a:latin typeface="Calibri"/>
                <a:ea typeface="Calibri"/>
                <a:cs typeface="Calibri"/>
                <a:sym typeface="Calibri"/>
              </a:rPr>
              <a:t>Yabancı Diller Yüksekokulu</a:t>
            </a:r>
            <a:endParaRPr sz="1400" b="0" i="0" u="none" strike="noStrike" cap="none">
              <a:solidFill>
                <a:srgbClr val="000000"/>
              </a:solidFill>
              <a:latin typeface="Arial"/>
              <a:ea typeface="Arial"/>
              <a:cs typeface="Arial"/>
              <a:sym typeface="Arial"/>
            </a:endParaRPr>
          </a:p>
        </p:txBody>
      </p:sp>
      <p:pic>
        <p:nvPicPr>
          <p:cNvPr id="131" name="Google Shape;131;g28043edb5f8_1_0"/>
          <p:cNvPicPr preferRelativeResize="0"/>
          <p:nvPr/>
        </p:nvPicPr>
        <p:blipFill rotWithShape="1">
          <a:blip r:embed="rId3">
            <a:alphaModFix/>
          </a:blip>
          <a:srcRect/>
          <a:stretch/>
        </p:blipFill>
        <p:spPr>
          <a:xfrm>
            <a:off x="9388509" y="6275259"/>
            <a:ext cx="2603218" cy="49991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4"/>
          <p:cNvSpPr txBox="1">
            <a:spLocks noGrp="1"/>
          </p:cNvSpPr>
          <p:nvPr>
            <p:ph type="title"/>
          </p:nvPr>
        </p:nvSpPr>
        <p:spPr>
          <a:xfrm>
            <a:off x="838200" y="146051"/>
            <a:ext cx="10515600" cy="60166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tr-TR"/>
              <a:t>İşleyiş</a:t>
            </a:r>
            <a:endParaRPr/>
          </a:p>
        </p:txBody>
      </p:sp>
      <p:sp>
        <p:nvSpPr>
          <p:cNvPr id="137" name="Google Shape;137;p4"/>
          <p:cNvSpPr txBox="1">
            <a:spLocks noGrp="1"/>
          </p:cNvSpPr>
          <p:nvPr>
            <p:ph type="body" idx="1"/>
          </p:nvPr>
        </p:nvSpPr>
        <p:spPr>
          <a:xfrm>
            <a:off x="838200" y="990600"/>
            <a:ext cx="10515600" cy="5186363"/>
          </a:xfrm>
          <a:prstGeom prst="rect">
            <a:avLst/>
          </a:prstGeom>
          <a:noFill/>
          <a:ln>
            <a:noFill/>
          </a:ln>
        </p:spPr>
        <p:txBody>
          <a:bodyPr spcFirstLastPara="1" wrap="square" lIns="91425" tIns="45700" rIns="91425" bIns="45700" anchor="t" anchorCtr="0">
            <a:normAutofit fontScale="92500" lnSpcReduction="10000"/>
          </a:bodyPr>
          <a:lstStyle/>
          <a:p>
            <a:pPr marL="228600" lvl="0" indent="-214183" algn="just" rtl="0">
              <a:lnSpc>
                <a:spcPct val="150000"/>
              </a:lnSpc>
              <a:spcBef>
                <a:spcPts val="0"/>
              </a:spcBef>
              <a:spcAft>
                <a:spcPts val="0"/>
              </a:spcAft>
              <a:buClr>
                <a:schemeClr val="dk1"/>
              </a:buClr>
              <a:buSzPct val="126126"/>
              <a:buChar char="•"/>
            </a:pPr>
            <a:r>
              <a:rPr lang="tr-TR" sz="2400" dirty="0"/>
              <a:t>Her akademik yılın başında Çukurova Üniversitesine bağlı tamamen İngilizce eğitim yapan programlar ile zorunlu ve seçmeli derslerin en az %30’unun İngilizce yapıldığı lisans programlarına yeni kayıt yaptıran öğrenciler İngilizce Düzey Belirleme Sınavına girmelidirler. 8 Eylül 2025 tarihinde yapılacak olan Düzey belirleme sınavından 100  tam puan üzerinden en az 60 puan alan öğrenciler İngilizce Yeterlik sınavına girmeye hak kazanmışlardır.</a:t>
            </a:r>
            <a:endParaRPr sz="2400" dirty="0"/>
          </a:p>
          <a:p>
            <a:pPr marL="228600" lvl="0" indent="-214183" algn="just" rtl="0">
              <a:lnSpc>
                <a:spcPct val="150000"/>
              </a:lnSpc>
              <a:spcBef>
                <a:spcPts val="1000"/>
              </a:spcBef>
              <a:spcAft>
                <a:spcPts val="0"/>
              </a:spcAft>
              <a:buClr>
                <a:schemeClr val="dk1"/>
              </a:buClr>
              <a:buSzPct val="126126"/>
              <a:buChar char="•"/>
            </a:pPr>
            <a:r>
              <a:rPr lang="tr-TR" sz="2400" dirty="0"/>
              <a:t>09-12 Eylül 2025 tarihinde yapılan YADYO İngilizce Yeterlik sınavından İngilizce Öğretmenliği öğrencileri için 80 ve üzeri diğer zorunlu hazırlık öğrencileri için  60  ve üzeri puan alan veya yönergemizdeki muafiyet koşullarını sağlayan öğrenciler bölümlerine geçmeye hak kazanmışlardır.</a:t>
            </a:r>
            <a:endParaRPr sz="2400" dirty="0"/>
          </a:p>
          <a:p>
            <a:pPr marL="228600" lvl="0" indent="-50800" algn="l" rtl="0">
              <a:lnSpc>
                <a:spcPct val="90000"/>
              </a:lnSpc>
              <a:spcBef>
                <a:spcPts val="1000"/>
              </a:spcBef>
              <a:spcAft>
                <a:spcPts val="0"/>
              </a:spcAft>
              <a:buClr>
                <a:schemeClr val="dk1"/>
              </a:buClr>
              <a:buSzPct val="108108"/>
              <a:buNone/>
            </a:pPr>
            <a:endParaRPr dirty="0"/>
          </a:p>
          <a:p>
            <a:pPr marL="228600" lvl="0" indent="-50800" algn="l" rtl="0">
              <a:lnSpc>
                <a:spcPct val="90000"/>
              </a:lnSpc>
              <a:spcBef>
                <a:spcPts val="1000"/>
              </a:spcBef>
              <a:spcAft>
                <a:spcPts val="0"/>
              </a:spcAft>
              <a:buClr>
                <a:schemeClr val="dk1"/>
              </a:buClr>
              <a:buSzPct val="108108"/>
              <a:buNone/>
            </a:pPr>
            <a:endParaRPr dirty="0"/>
          </a:p>
        </p:txBody>
      </p:sp>
      <p:sp>
        <p:nvSpPr>
          <p:cNvPr id="138" name="Google Shape;138;p4"/>
          <p:cNvSpPr txBox="1"/>
          <p:nvPr/>
        </p:nvSpPr>
        <p:spPr>
          <a:xfrm>
            <a:off x="5831333" y="6337398"/>
            <a:ext cx="3352800" cy="31819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tr-TR" sz="1800" b="0" i="0" u="none" strike="noStrike" cap="none">
                <a:solidFill>
                  <a:schemeClr val="lt1"/>
                </a:solidFill>
                <a:latin typeface="Calibri"/>
                <a:ea typeface="Calibri"/>
                <a:cs typeface="Calibri"/>
                <a:sym typeface="Calibri"/>
              </a:rPr>
              <a:t>Yabancı Diller Yüksekokulu</a:t>
            </a:r>
            <a:endParaRPr sz="1400" b="0" i="0" u="none" strike="noStrike" cap="none">
              <a:solidFill>
                <a:srgbClr val="000000"/>
              </a:solidFill>
              <a:latin typeface="Arial"/>
              <a:ea typeface="Arial"/>
              <a:cs typeface="Arial"/>
              <a:sym typeface="Arial"/>
            </a:endParaRPr>
          </a:p>
        </p:txBody>
      </p:sp>
      <p:pic>
        <p:nvPicPr>
          <p:cNvPr id="139" name="Google Shape;139;p4"/>
          <p:cNvPicPr preferRelativeResize="0"/>
          <p:nvPr/>
        </p:nvPicPr>
        <p:blipFill rotWithShape="1">
          <a:blip r:embed="rId3">
            <a:alphaModFix/>
          </a:blip>
          <a:srcRect/>
          <a:stretch/>
        </p:blipFill>
        <p:spPr>
          <a:xfrm>
            <a:off x="9588782" y="6246226"/>
            <a:ext cx="2603218" cy="49991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5"/>
          <p:cNvSpPr txBox="1">
            <a:spLocks noGrp="1"/>
          </p:cNvSpPr>
          <p:nvPr>
            <p:ph type="title"/>
          </p:nvPr>
        </p:nvSpPr>
        <p:spPr>
          <a:xfrm>
            <a:off x="909221" y="168347"/>
            <a:ext cx="10515600" cy="60166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tr-TR"/>
              <a:t>İşleyiş</a:t>
            </a:r>
            <a:endParaRPr/>
          </a:p>
        </p:txBody>
      </p:sp>
      <p:sp>
        <p:nvSpPr>
          <p:cNvPr id="145" name="Google Shape;145;p5"/>
          <p:cNvSpPr txBox="1">
            <a:spLocks noGrp="1"/>
          </p:cNvSpPr>
          <p:nvPr>
            <p:ph type="body" idx="1"/>
          </p:nvPr>
        </p:nvSpPr>
        <p:spPr>
          <a:xfrm>
            <a:off x="838200" y="600076"/>
            <a:ext cx="10515600" cy="5576888"/>
          </a:xfrm>
          <a:prstGeom prst="rect">
            <a:avLst/>
          </a:prstGeom>
          <a:noFill/>
          <a:ln>
            <a:noFill/>
          </a:ln>
        </p:spPr>
        <p:txBody>
          <a:bodyPr spcFirstLastPara="1" wrap="square" lIns="91425" tIns="45700" rIns="91425" bIns="45700" anchor="t" anchorCtr="0">
            <a:normAutofit fontScale="25000" lnSpcReduction="20000"/>
          </a:bodyPr>
          <a:lstStyle/>
          <a:p>
            <a:pPr marL="228600" lvl="0" indent="-50800" algn="l" rtl="0">
              <a:lnSpc>
                <a:spcPct val="90000"/>
              </a:lnSpc>
              <a:spcBef>
                <a:spcPts val="0"/>
              </a:spcBef>
              <a:spcAft>
                <a:spcPts val="0"/>
              </a:spcAft>
              <a:buClr>
                <a:schemeClr val="dk1"/>
              </a:buClr>
              <a:buSzPct val="100000"/>
              <a:buNone/>
            </a:pPr>
            <a:endParaRPr dirty="0"/>
          </a:p>
          <a:p>
            <a:pPr marL="228600" lvl="0" indent="-201729" algn="just" rtl="0">
              <a:lnSpc>
                <a:spcPct val="150000"/>
              </a:lnSpc>
              <a:spcBef>
                <a:spcPts val="1000"/>
              </a:spcBef>
              <a:spcAft>
                <a:spcPts val="0"/>
              </a:spcAft>
              <a:buClr>
                <a:schemeClr val="dk1"/>
              </a:buClr>
              <a:buSzPct val="100000"/>
              <a:buChar char="•"/>
            </a:pPr>
            <a:r>
              <a:rPr lang="tr-TR" sz="8000" dirty="0">
                <a:latin typeface="Times New Roman" panose="02020603050405020304" pitchFamily="18" charset="0"/>
                <a:cs typeface="Times New Roman" panose="02020603050405020304" pitchFamily="18" charset="0"/>
              </a:rPr>
              <a:t>YADYO İngilizce Hazırlık Programında, Avrupa Konseyinin “Ortak Avrupa Dil Referans Çerçevesi” ölçütlerinde tüm seviyelerde haftalık en az 20 saat yoğun yabancı dil eğitimi verilmektedir.</a:t>
            </a:r>
          </a:p>
          <a:p>
            <a:pPr marL="228600" lvl="0" indent="-201729" algn="just" rtl="0">
              <a:lnSpc>
                <a:spcPct val="150000"/>
              </a:lnSpc>
              <a:spcBef>
                <a:spcPts val="1000"/>
              </a:spcBef>
              <a:spcAft>
                <a:spcPts val="0"/>
              </a:spcAft>
              <a:buClr>
                <a:schemeClr val="dk1"/>
              </a:buClr>
              <a:buSzPct val="100000"/>
              <a:buChar char="•"/>
            </a:pPr>
            <a:r>
              <a:rPr lang="tr-TR" sz="8000" dirty="0">
                <a:solidFill>
                  <a:schemeClr val="tx1"/>
                </a:solidFill>
                <a:effectLst/>
                <a:latin typeface="Times" panose="02020603050405020304" pitchFamily="18" charset="0"/>
                <a:ea typeface="Times" panose="02020603050405020304" pitchFamily="18" charset="0"/>
              </a:rPr>
              <a:t>YADYO İngilizce Hazırlık Programında bir eğitim-öğretim yılı, dört modülden oluşur.</a:t>
            </a:r>
            <a:r>
              <a:rPr lang="tr-TR" sz="8000" b="1" dirty="0">
                <a:solidFill>
                  <a:schemeClr val="tx1"/>
                </a:solidFill>
                <a:effectLst/>
                <a:latin typeface="Times" panose="02020603050405020304" pitchFamily="18" charset="0"/>
                <a:ea typeface="Times" panose="02020603050405020304" pitchFamily="18" charset="0"/>
              </a:rPr>
              <a:t>  </a:t>
            </a:r>
            <a:r>
              <a:rPr lang="tr-TR" sz="8000" dirty="0">
                <a:solidFill>
                  <a:schemeClr val="tx1"/>
                </a:solidFill>
                <a:effectLst/>
                <a:latin typeface="Times" panose="02020603050405020304" pitchFamily="18" charset="0"/>
                <a:ea typeface="Times" panose="02020603050405020304" pitchFamily="18" charset="0"/>
              </a:rPr>
              <a:t>Her modül, modül sonu çıkış sınav haftaları hariç olmak üzere en az 8 (Sekiz) haftadan oluşur</a:t>
            </a:r>
            <a:r>
              <a:rPr lang="tr-TR" sz="8000" dirty="0">
                <a:effectLst/>
                <a:latin typeface="Times" panose="02020603050405020304" pitchFamily="18" charset="0"/>
                <a:ea typeface="Times" panose="02020603050405020304" pitchFamily="18" charset="0"/>
              </a:rPr>
              <a:t>.</a:t>
            </a:r>
          </a:p>
          <a:p>
            <a:pPr marL="228600" lvl="0" indent="-201729" algn="just" rtl="0">
              <a:lnSpc>
                <a:spcPct val="150000"/>
              </a:lnSpc>
              <a:spcBef>
                <a:spcPts val="1000"/>
              </a:spcBef>
              <a:spcAft>
                <a:spcPts val="0"/>
              </a:spcAft>
              <a:buClr>
                <a:schemeClr val="dk1"/>
              </a:buClr>
              <a:buSzPct val="100000"/>
              <a:buChar char="•"/>
            </a:pPr>
            <a:r>
              <a:rPr lang="en-GB" sz="8000" dirty="0"/>
              <a:t>YADYO </a:t>
            </a:r>
            <a:r>
              <a:rPr lang="en-GB" sz="8000" dirty="0" err="1"/>
              <a:t>Düzey</a:t>
            </a:r>
            <a:r>
              <a:rPr lang="en-GB" sz="8000" dirty="0"/>
              <a:t> </a:t>
            </a:r>
            <a:r>
              <a:rPr lang="en-GB" sz="8000" dirty="0" err="1"/>
              <a:t>Belirleme</a:t>
            </a:r>
            <a:r>
              <a:rPr lang="en-GB" sz="8000" dirty="0"/>
              <a:t> </a:t>
            </a:r>
            <a:r>
              <a:rPr lang="en-GB" sz="8000" dirty="0" err="1"/>
              <a:t>Sınavı</a:t>
            </a:r>
            <a:r>
              <a:rPr lang="en-GB" sz="8000" dirty="0"/>
              <a:t> </a:t>
            </a:r>
            <a:r>
              <a:rPr lang="en-GB" sz="8000" dirty="0" err="1"/>
              <a:t>sonuçlarına</a:t>
            </a:r>
            <a:r>
              <a:rPr lang="en-GB" sz="8000" dirty="0"/>
              <a:t> </a:t>
            </a:r>
            <a:r>
              <a:rPr lang="en-GB" sz="8000" dirty="0" err="1"/>
              <a:t>göre</a:t>
            </a:r>
            <a:r>
              <a:rPr lang="en-GB" sz="8000" dirty="0"/>
              <a:t> </a:t>
            </a:r>
            <a:r>
              <a:rPr lang="en-GB" sz="8000" dirty="0" err="1"/>
              <a:t>öğrenciler</a:t>
            </a:r>
            <a:r>
              <a:rPr lang="en-GB" sz="8000" dirty="0"/>
              <a:t> A1 -</a:t>
            </a:r>
            <a:r>
              <a:rPr lang="en-GB" sz="8000" dirty="0" err="1"/>
              <a:t>Temel</a:t>
            </a:r>
            <a:r>
              <a:rPr lang="en-GB" sz="8000" dirty="0"/>
              <a:t>-, A2 -</a:t>
            </a:r>
            <a:r>
              <a:rPr lang="en-GB" sz="8000" dirty="0" err="1"/>
              <a:t>Orta</a:t>
            </a:r>
            <a:r>
              <a:rPr lang="en-GB" sz="8000" dirty="0"/>
              <a:t> </a:t>
            </a:r>
            <a:r>
              <a:rPr lang="en-GB" sz="8000" dirty="0" err="1"/>
              <a:t>Altı</a:t>
            </a:r>
            <a:r>
              <a:rPr lang="en-GB" sz="8000" dirty="0"/>
              <a:t>-, B1 -</a:t>
            </a:r>
            <a:r>
              <a:rPr lang="en-GB" sz="8000" dirty="0" err="1"/>
              <a:t>Orta</a:t>
            </a:r>
            <a:r>
              <a:rPr lang="en-GB" sz="8000" dirty="0"/>
              <a:t>- </a:t>
            </a:r>
            <a:r>
              <a:rPr lang="en-GB" sz="8000" dirty="0" err="1"/>
              <a:t>ve</a:t>
            </a:r>
            <a:r>
              <a:rPr lang="en-GB" sz="8000" dirty="0"/>
              <a:t> B1+ -</a:t>
            </a:r>
            <a:r>
              <a:rPr lang="en-GB" sz="8000" dirty="0" err="1"/>
              <a:t>İleri</a:t>
            </a:r>
            <a:r>
              <a:rPr lang="en-GB" sz="8000" dirty="0"/>
              <a:t> </a:t>
            </a:r>
            <a:r>
              <a:rPr lang="en-GB" sz="8000" dirty="0" err="1"/>
              <a:t>Orta</a:t>
            </a:r>
            <a:r>
              <a:rPr lang="en-GB" sz="8000" dirty="0"/>
              <a:t>- </a:t>
            </a:r>
            <a:r>
              <a:rPr lang="en-GB" sz="8000" dirty="0" err="1"/>
              <a:t>olmak</a:t>
            </a:r>
            <a:r>
              <a:rPr lang="en-GB" sz="8000" dirty="0"/>
              <a:t> </a:t>
            </a:r>
            <a:r>
              <a:rPr lang="en-GB" sz="8000" dirty="0" err="1"/>
              <a:t>üzere</a:t>
            </a:r>
            <a:r>
              <a:rPr lang="en-GB" sz="8000" dirty="0"/>
              <a:t> </a:t>
            </a:r>
            <a:r>
              <a:rPr lang="en-GB" sz="8000" dirty="0" err="1"/>
              <a:t>toplam</a:t>
            </a:r>
            <a:r>
              <a:rPr lang="en-GB" sz="8000" dirty="0"/>
              <a:t> 4 (</a:t>
            </a:r>
            <a:r>
              <a:rPr lang="en-GB" sz="8000" dirty="0" err="1"/>
              <a:t>Dört</a:t>
            </a:r>
            <a:r>
              <a:rPr lang="en-GB" sz="8000" dirty="0"/>
              <a:t>) </a:t>
            </a:r>
            <a:r>
              <a:rPr lang="en-GB" sz="8000" dirty="0" err="1"/>
              <a:t>Düzeyde</a:t>
            </a:r>
            <a:r>
              <a:rPr lang="en-GB" sz="8000" dirty="0"/>
              <a:t> </a:t>
            </a:r>
            <a:r>
              <a:rPr lang="en-GB" sz="8000" dirty="0" err="1"/>
              <a:t>İngilizce</a:t>
            </a:r>
            <a:r>
              <a:rPr lang="en-GB" sz="8000" dirty="0"/>
              <a:t> </a:t>
            </a:r>
            <a:r>
              <a:rPr lang="en-GB" sz="8000" dirty="0" err="1"/>
              <a:t>hazırlık</a:t>
            </a:r>
            <a:r>
              <a:rPr lang="en-GB" sz="8000" dirty="0"/>
              <a:t> </a:t>
            </a:r>
            <a:r>
              <a:rPr lang="en-GB" sz="8000" dirty="0" err="1"/>
              <a:t>eğitimine</a:t>
            </a:r>
            <a:r>
              <a:rPr lang="en-GB" sz="8000" dirty="0"/>
              <a:t> </a:t>
            </a:r>
            <a:r>
              <a:rPr lang="en-GB" sz="8000" dirty="0" err="1"/>
              <a:t>başlar</a:t>
            </a:r>
            <a:r>
              <a:rPr lang="en-GB" sz="8000" dirty="0"/>
              <a:t>. </a:t>
            </a:r>
            <a:endParaRPr sz="8000" dirty="0"/>
          </a:p>
          <a:p>
            <a:pPr marL="228600" lvl="0" indent="-228600" algn="just" rtl="0">
              <a:lnSpc>
                <a:spcPct val="150000"/>
              </a:lnSpc>
              <a:spcBef>
                <a:spcPts val="1000"/>
              </a:spcBef>
              <a:spcAft>
                <a:spcPts val="0"/>
              </a:spcAft>
              <a:buSzPct val="100000"/>
              <a:buChar char="•"/>
            </a:pPr>
            <a:r>
              <a:rPr lang="tr-TR" sz="8000" dirty="0" err="1">
                <a:latin typeface="Times New Roman" panose="02020603050405020304" pitchFamily="18" charset="0"/>
                <a:cs typeface="Times New Roman" panose="02020603050405020304" pitchFamily="18" charset="0"/>
              </a:rPr>
              <a:t>YADYO’da</a:t>
            </a:r>
            <a:r>
              <a:rPr lang="tr-TR" sz="8000" dirty="0">
                <a:latin typeface="Times New Roman" panose="02020603050405020304" pitchFamily="18" charset="0"/>
                <a:cs typeface="Times New Roman" panose="02020603050405020304" pitchFamily="18" charset="0"/>
              </a:rPr>
              <a:t> dersler 30 derslikte ses ve görüntü aktarabilen projeksiyon cihazlarıyla kitapların dijital içeriklerinden yararlanılarak yapılmaktadır.</a:t>
            </a:r>
            <a:endParaRPr sz="8000" dirty="0">
              <a:latin typeface="Times New Roman" panose="02020603050405020304" pitchFamily="18" charset="0"/>
              <a:cs typeface="Times New Roman" panose="02020603050405020304" pitchFamily="18" charset="0"/>
            </a:endParaRPr>
          </a:p>
          <a:p>
            <a:pPr marL="228600" lvl="0" indent="-201729" algn="just" rtl="0">
              <a:lnSpc>
                <a:spcPct val="150000"/>
              </a:lnSpc>
              <a:spcBef>
                <a:spcPts val="1000"/>
              </a:spcBef>
              <a:spcAft>
                <a:spcPts val="0"/>
              </a:spcAft>
              <a:buClr>
                <a:schemeClr val="dk1"/>
              </a:buClr>
              <a:buSzPct val="100000"/>
              <a:buChar char="•"/>
            </a:pPr>
            <a:r>
              <a:rPr lang="tr-TR" sz="8000" dirty="0">
                <a:latin typeface="Times New Roman" panose="02020603050405020304" pitchFamily="18" charset="0"/>
                <a:cs typeface="Times New Roman" panose="02020603050405020304" pitchFamily="18" charset="0"/>
              </a:rPr>
              <a:t>Zorunlu hazırlık yükümlülüğü olan öğrencilerin 2 yıl içerisinde muafiyet koşullarından birini yerine getirerek veya YADYO İngilizce Yeterlik Sınavını geçerek bölümlerine geçmeleri gerekmektedir.</a:t>
            </a:r>
            <a:endParaRPr sz="8000" dirty="0">
              <a:latin typeface="Times New Roman" panose="02020603050405020304" pitchFamily="18" charset="0"/>
              <a:cs typeface="Times New Roman" panose="02020603050405020304" pitchFamily="18" charset="0"/>
            </a:endParaRPr>
          </a:p>
          <a:p>
            <a:pPr marL="228600" lvl="0" indent="-50800" algn="just" rtl="0">
              <a:lnSpc>
                <a:spcPct val="90000"/>
              </a:lnSpc>
              <a:spcBef>
                <a:spcPts val="1000"/>
              </a:spcBef>
              <a:spcAft>
                <a:spcPts val="0"/>
              </a:spcAft>
              <a:buClr>
                <a:schemeClr val="dk1"/>
              </a:buClr>
              <a:buSzPct val="100000"/>
              <a:buNone/>
            </a:pPr>
            <a:endParaRPr sz="8000" dirty="0"/>
          </a:p>
          <a:p>
            <a:pPr marL="228600" lvl="0" indent="-50800" algn="just" rtl="0">
              <a:lnSpc>
                <a:spcPct val="90000"/>
              </a:lnSpc>
              <a:spcBef>
                <a:spcPts val="1000"/>
              </a:spcBef>
              <a:spcAft>
                <a:spcPts val="0"/>
              </a:spcAft>
              <a:buClr>
                <a:schemeClr val="dk1"/>
              </a:buClr>
              <a:buSzPct val="100000"/>
              <a:buNone/>
            </a:pPr>
            <a:endParaRPr dirty="0"/>
          </a:p>
          <a:p>
            <a:pPr marL="228600" lvl="0" indent="-50800" algn="l" rtl="0">
              <a:lnSpc>
                <a:spcPct val="90000"/>
              </a:lnSpc>
              <a:spcBef>
                <a:spcPts val="1000"/>
              </a:spcBef>
              <a:spcAft>
                <a:spcPts val="0"/>
              </a:spcAft>
              <a:buClr>
                <a:schemeClr val="dk1"/>
              </a:buClr>
              <a:buSzPct val="100000"/>
              <a:buNone/>
            </a:pPr>
            <a:endParaRPr dirty="0"/>
          </a:p>
        </p:txBody>
      </p:sp>
      <p:sp>
        <p:nvSpPr>
          <p:cNvPr id="146" name="Google Shape;146;p5"/>
          <p:cNvSpPr txBox="1">
            <a:spLocks noGrp="1"/>
          </p:cNvSpPr>
          <p:nvPr>
            <p:ph type="ftr" idx="11"/>
          </p:nvPr>
        </p:nvSpPr>
        <p:spPr>
          <a:xfrm>
            <a:off x="9541565" y="6337399"/>
            <a:ext cx="2599373" cy="31819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tr-TR" sz="1800">
                <a:solidFill>
                  <a:schemeClr val="lt1"/>
                </a:solidFill>
              </a:rPr>
              <a:t>yadyo.cu.edu.tr</a:t>
            </a:r>
            <a:endParaRPr/>
          </a:p>
        </p:txBody>
      </p:sp>
      <p:sp>
        <p:nvSpPr>
          <p:cNvPr id="147" name="Google Shape;147;p5"/>
          <p:cNvSpPr txBox="1"/>
          <p:nvPr/>
        </p:nvSpPr>
        <p:spPr>
          <a:xfrm>
            <a:off x="5831333" y="6337398"/>
            <a:ext cx="3352800" cy="31819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tr-TR" sz="1800" b="0" i="0" u="none" strike="noStrike" cap="none">
                <a:solidFill>
                  <a:schemeClr val="lt1"/>
                </a:solidFill>
                <a:latin typeface="Calibri"/>
                <a:ea typeface="Calibri"/>
                <a:cs typeface="Calibri"/>
                <a:sym typeface="Calibri"/>
              </a:rPr>
              <a:t>Yabancı Diller Yüksekokulu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6"/>
          <p:cNvSpPr txBox="1">
            <a:spLocks noGrp="1"/>
          </p:cNvSpPr>
          <p:nvPr>
            <p:ph type="title"/>
          </p:nvPr>
        </p:nvSpPr>
        <p:spPr>
          <a:xfrm>
            <a:off x="838200" y="146051"/>
            <a:ext cx="10515600" cy="60166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tr-TR"/>
              <a:t>İşleyiş*</a:t>
            </a:r>
            <a:endParaRPr/>
          </a:p>
        </p:txBody>
      </p:sp>
      <p:sp>
        <p:nvSpPr>
          <p:cNvPr id="153" name="Google Shape;153;p6"/>
          <p:cNvSpPr txBox="1">
            <a:spLocks noGrp="1"/>
          </p:cNvSpPr>
          <p:nvPr>
            <p:ph type="body" idx="1"/>
          </p:nvPr>
        </p:nvSpPr>
        <p:spPr>
          <a:xfrm>
            <a:off x="838200" y="990600"/>
            <a:ext cx="10773792" cy="5186363"/>
          </a:xfrm>
          <a:prstGeom prst="rect">
            <a:avLst/>
          </a:prstGeom>
          <a:noFill/>
          <a:ln>
            <a:noFill/>
          </a:ln>
        </p:spPr>
        <p:txBody>
          <a:bodyPr spcFirstLastPara="1" wrap="square" lIns="91425" tIns="45700" rIns="91425" bIns="45700" anchor="t" anchorCtr="0">
            <a:normAutofit fontScale="70000" lnSpcReduction="20000"/>
          </a:bodyPr>
          <a:lstStyle/>
          <a:p>
            <a:pPr marL="228600" lvl="0" indent="-50800" algn="just" rtl="0">
              <a:lnSpc>
                <a:spcPct val="90000"/>
              </a:lnSpc>
              <a:spcBef>
                <a:spcPts val="0"/>
              </a:spcBef>
              <a:spcAft>
                <a:spcPts val="0"/>
              </a:spcAft>
              <a:buClr>
                <a:schemeClr val="dk1"/>
              </a:buClr>
              <a:buSzPct val="100000"/>
              <a:buNone/>
            </a:pPr>
            <a:endParaRPr dirty="0"/>
          </a:p>
          <a:p>
            <a:pPr marL="228600" marR="0" lvl="0" indent="-197643" algn="just" rtl="0">
              <a:lnSpc>
                <a:spcPct val="150000"/>
              </a:lnSpc>
              <a:spcBef>
                <a:spcPts val="1000"/>
              </a:spcBef>
              <a:spcAft>
                <a:spcPts val="0"/>
              </a:spcAft>
              <a:buSzPct val="100000"/>
              <a:buChar char="•"/>
            </a:pPr>
            <a:r>
              <a:rPr lang="tr-TR" sz="3700" dirty="0"/>
              <a:t>YADYO yoğun yabancı dil eğitimi içeren Hazırlık programının yanı sıra Fakülte ve Yüksekokulların Ortak Zorunlu Yabancı Dil derslerini(UIN 101-102) de yürütmektedir. </a:t>
            </a:r>
            <a:r>
              <a:rPr lang="tr-TR" sz="3700" b="1" dirty="0"/>
              <a:t>Ortak Zorunlu Yabancı Dil Muafiyet Sınavı 15 Ekim 2025 tarihinde yapılacaktır</a:t>
            </a:r>
            <a:r>
              <a:rPr lang="tr-TR" sz="3700" dirty="0"/>
              <a:t>. Sınava girmek isteyen öğrenciler 8 Ekim 2025 tarihine kadar kayıtlarını ÇÜBİS üzerinden yapacaklardır. 50 sorudan oluşan çoktan seçmeli sınav A1 düzeyinde olup CC ve üzeri not alan öğrenciler başarılı sayılacaklardır. Sınava kayıt yaptırmayan öğrenciler sınava giremeyeceklerdir. Öğrenciler muafiyet sınav sonucunu aynı şekilde ÇÜBİS üzerinden öğreneceklerdir. </a:t>
            </a:r>
            <a:endParaRPr sz="3700" dirty="0"/>
          </a:p>
          <a:p>
            <a:pPr marL="228600" lvl="0" indent="0" algn="just" rtl="0">
              <a:lnSpc>
                <a:spcPct val="90000"/>
              </a:lnSpc>
              <a:spcBef>
                <a:spcPts val="1000"/>
              </a:spcBef>
              <a:spcAft>
                <a:spcPts val="0"/>
              </a:spcAft>
              <a:buSzPct val="91836"/>
              <a:buNone/>
            </a:pPr>
            <a:endParaRPr dirty="0"/>
          </a:p>
          <a:p>
            <a:pPr marL="228600" lvl="0" indent="-50800" algn="just" rtl="0">
              <a:lnSpc>
                <a:spcPct val="90000"/>
              </a:lnSpc>
              <a:spcBef>
                <a:spcPts val="1000"/>
              </a:spcBef>
              <a:spcAft>
                <a:spcPts val="0"/>
              </a:spcAft>
              <a:buClr>
                <a:schemeClr val="dk1"/>
              </a:buClr>
              <a:buSzPct val="100000"/>
              <a:buNone/>
            </a:pPr>
            <a:endParaRPr dirty="0"/>
          </a:p>
          <a:p>
            <a:pPr marL="228600" lvl="0" indent="-50800" algn="l" rtl="0">
              <a:lnSpc>
                <a:spcPct val="90000"/>
              </a:lnSpc>
              <a:spcBef>
                <a:spcPts val="1000"/>
              </a:spcBef>
              <a:spcAft>
                <a:spcPts val="0"/>
              </a:spcAft>
              <a:buClr>
                <a:schemeClr val="dk1"/>
              </a:buClr>
              <a:buSzPct val="100000"/>
              <a:buNone/>
            </a:pPr>
            <a:endParaRPr dirty="0"/>
          </a:p>
        </p:txBody>
      </p:sp>
      <p:sp>
        <p:nvSpPr>
          <p:cNvPr id="154" name="Google Shape;154;p6"/>
          <p:cNvSpPr txBox="1">
            <a:spLocks noGrp="1"/>
          </p:cNvSpPr>
          <p:nvPr>
            <p:ph type="ftr" idx="11"/>
          </p:nvPr>
        </p:nvSpPr>
        <p:spPr>
          <a:xfrm>
            <a:off x="9541565" y="6337399"/>
            <a:ext cx="2599373" cy="31819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tr-TR" sz="1800">
                <a:solidFill>
                  <a:schemeClr val="lt1"/>
                </a:solidFill>
              </a:rPr>
              <a:t>yadyo.cu.edu.tr</a:t>
            </a:r>
            <a:endParaRPr/>
          </a:p>
        </p:txBody>
      </p:sp>
      <p:sp>
        <p:nvSpPr>
          <p:cNvPr id="155" name="Google Shape;155;p6"/>
          <p:cNvSpPr txBox="1"/>
          <p:nvPr/>
        </p:nvSpPr>
        <p:spPr>
          <a:xfrm>
            <a:off x="5831333" y="6337398"/>
            <a:ext cx="3352800" cy="31819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tr-TR" sz="1800" b="0" i="0" u="none" strike="noStrike" cap="none">
                <a:solidFill>
                  <a:schemeClr val="lt1"/>
                </a:solidFill>
                <a:latin typeface="Calibri"/>
                <a:ea typeface="Calibri"/>
                <a:cs typeface="Calibri"/>
                <a:sym typeface="Calibri"/>
              </a:rPr>
              <a:t>Yabancı Diller Yüksekokulu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8"/>
          <p:cNvSpPr txBox="1">
            <a:spLocks noGrp="1"/>
          </p:cNvSpPr>
          <p:nvPr>
            <p:ph type="title"/>
          </p:nvPr>
        </p:nvSpPr>
        <p:spPr>
          <a:xfrm>
            <a:off x="909221" y="168347"/>
            <a:ext cx="10515600" cy="60166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tr-TR"/>
              <a:t>Çalışmalar *</a:t>
            </a:r>
            <a:endParaRPr/>
          </a:p>
        </p:txBody>
      </p:sp>
      <p:sp>
        <p:nvSpPr>
          <p:cNvPr id="161" name="Google Shape;161;p8"/>
          <p:cNvSpPr txBox="1">
            <a:spLocks noGrp="1"/>
          </p:cNvSpPr>
          <p:nvPr>
            <p:ph type="body" idx="1"/>
          </p:nvPr>
        </p:nvSpPr>
        <p:spPr>
          <a:xfrm>
            <a:off x="838200" y="990600"/>
            <a:ext cx="10515600" cy="5186363"/>
          </a:xfrm>
          <a:prstGeom prst="rect">
            <a:avLst/>
          </a:prstGeom>
          <a:noFill/>
          <a:ln>
            <a:noFill/>
          </a:ln>
        </p:spPr>
        <p:txBody>
          <a:bodyPr spcFirstLastPara="1" wrap="square" lIns="91425" tIns="45700" rIns="91425" bIns="45700" anchor="t" anchorCtr="0">
            <a:normAutofit fontScale="92500"/>
          </a:bodyPr>
          <a:lstStyle/>
          <a:p>
            <a:pPr marL="228600" lvl="0" indent="-50800" algn="l" rtl="0">
              <a:lnSpc>
                <a:spcPct val="90000"/>
              </a:lnSpc>
              <a:spcBef>
                <a:spcPts val="0"/>
              </a:spcBef>
              <a:spcAft>
                <a:spcPts val="0"/>
              </a:spcAft>
              <a:buClr>
                <a:schemeClr val="dk1"/>
              </a:buClr>
              <a:buSzPct val="108108"/>
              <a:buNone/>
            </a:pPr>
            <a:endParaRPr dirty="0"/>
          </a:p>
          <a:p>
            <a:pPr marL="228600" lvl="0" indent="-228600" algn="just" rtl="0">
              <a:lnSpc>
                <a:spcPct val="150000"/>
              </a:lnSpc>
              <a:spcBef>
                <a:spcPts val="1000"/>
              </a:spcBef>
              <a:spcAft>
                <a:spcPts val="0"/>
              </a:spcAft>
              <a:buClr>
                <a:schemeClr val="dk1"/>
              </a:buClr>
              <a:buSzPct val="108108"/>
              <a:buChar char="•"/>
            </a:pPr>
            <a:r>
              <a:rPr lang="tr-TR" dirty="0"/>
              <a:t>YADYO, üniversitemizin ERASMUS İngilizce Dil  Sınavının hazırlanması ve uygulanmasında üniversitemiz adına önemli görevler üstlenmektedir.</a:t>
            </a:r>
            <a:endParaRPr dirty="0"/>
          </a:p>
          <a:p>
            <a:pPr marL="228600" lvl="0" indent="-50800" algn="just" rtl="0">
              <a:lnSpc>
                <a:spcPct val="150000"/>
              </a:lnSpc>
              <a:spcBef>
                <a:spcPts val="1000"/>
              </a:spcBef>
              <a:spcAft>
                <a:spcPts val="0"/>
              </a:spcAft>
              <a:buClr>
                <a:schemeClr val="dk1"/>
              </a:buClr>
              <a:buSzPct val="108108"/>
              <a:buNone/>
            </a:pPr>
            <a:endParaRPr dirty="0"/>
          </a:p>
          <a:p>
            <a:pPr marL="228600" lvl="0" indent="-228600" algn="just" rtl="0">
              <a:lnSpc>
                <a:spcPct val="150000"/>
              </a:lnSpc>
              <a:spcBef>
                <a:spcPts val="1000"/>
              </a:spcBef>
              <a:spcAft>
                <a:spcPts val="0"/>
              </a:spcAft>
              <a:buClr>
                <a:schemeClr val="dk1"/>
              </a:buClr>
              <a:buSzPct val="108108"/>
              <a:buChar char="•"/>
            </a:pPr>
            <a:r>
              <a:rPr lang="tr-TR" dirty="0"/>
              <a:t>Döner Sermaye kursları kapsamında farklı dillerin öğretilmesine yönelik dil kurslarından ilgili çalışmalar devam etmektedir.</a:t>
            </a:r>
            <a:endParaRPr dirty="0"/>
          </a:p>
          <a:p>
            <a:pPr marL="228600" lvl="0" indent="-50800" algn="just" rtl="0">
              <a:lnSpc>
                <a:spcPct val="90000"/>
              </a:lnSpc>
              <a:spcBef>
                <a:spcPts val="1000"/>
              </a:spcBef>
              <a:spcAft>
                <a:spcPts val="0"/>
              </a:spcAft>
              <a:buClr>
                <a:schemeClr val="dk1"/>
              </a:buClr>
              <a:buSzPct val="108108"/>
              <a:buNone/>
            </a:pPr>
            <a:endParaRPr dirty="0"/>
          </a:p>
          <a:p>
            <a:pPr marL="0" lvl="0" indent="0" algn="l" rtl="0">
              <a:lnSpc>
                <a:spcPct val="90000"/>
              </a:lnSpc>
              <a:spcBef>
                <a:spcPts val="1000"/>
              </a:spcBef>
              <a:spcAft>
                <a:spcPts val="0"/>
              </a:spcAft>
              <a:buClr>
                <a:schemeClr val="dk1"/>
              </a:buClr>
              <a:buSzPct val="108108"/>
              <a:buNone/>
            </a:pPr>
            <a:r>
              <a:rPr lang="tr-TR" dirty="0"/>
              <a:t> </a:t>
            </a:r>
            <a:endParaRPr dirty="0"/>
          </a:p>
          <a:p>
            <a:pPr marL="228600" lvl="0" indent="-50800" algn="l" rtl="0">
              <a:lnSpc>
                <a:spcPct val="90000"/>
              </a:lnSpc>
              <a:spcBef>
                <a:spcPts val="1000"/>
              </a:spcBef>
              <a:spcAft>
                <a:spcPts val="0"/>
              </a:spcAft>
              <a:buClr>
                <a:schemeClr val="dk1"/>
              </a:buClr>
              <a:buSzPct val="108108"/>
              <a:buNone/>
            </a:pPr>
            <a:endParaRPr dirty="0"/>
          </a:p>
        </p:txBody>
      </p:sp>
      <p:sp>
        <p:nvSpPr>
          <p:cNvPr id="162" name="Google Shape;162;p8"/>
          <p:cNvSpPr txBox="1">
            <a:spLocks noGrp="1"/>
          </p:cNvSpPr>
          <p:nvPr>
            <p:ph type="ftr" idx="11"/>
          </p:nvPr>
        </p:nvSpPr>
        <p:spPr>
          <a:xfrm>
            <a:off x="9541565" y="6337399"/>
            <a:ext cx="2599373" cy="31819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tr-TR" sz="1800">
                <a:solidFill>
                  <a:schemeClr val="lt1"/>
                </a:solidFill>
              </a:rPr>
              <a:t>yadyo.cu.edu.tr</a:t>
            </a:r>
            <a:endParaRPr/>
          </a:p>
        </p:txBody>
      </p:sp>
      <p:sp>
        <p:nvSpPr>
          <p:cNvPr id="163" name="Google Shape;163;p8"/>
          <p:cNvSpPr txBox="1"/>
          <p:nvPr/>
        </p:nvSpPr>
        <p:spPr>
          <a:xfrm>
            <a:off x="5831333" y="6337398"/>
            <a:ext cx="3352800" cy="31819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tr-TR" sz="1800" b="0" i="0" u="none" strike="noStrike" cap="none">
                <a:solidFill>
                  <a:schemeClr val="lt1"/>
                </a:solidFill>
                <a:latin typeface="Calibri"/>
                <a:ea typeface="Calibri"/>
                <a:cs typeface="Calibri"/>
                <a:sym typeface="Calibri"/>
              </a:rPr>
              <a:t>Yabancı Diller Yüksekokulu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778</Words>
  <Application>Microsoft Office PowerPoint</Application>
  <PresentationFormat>Geniş ekran</PresentationFormat>
  <Paragraphs>81</Paragraphs>
  <Slides>12</Slides>
  <Notes>12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Times</vt:lpstr>
      <vt:lpstr>Times New Roman</vt:lpstr>
      <vt:lpstr>Office Theme</vt:lpstr>
      <vt:lpstr>Ç.Ü. Yabancı Diller Yüksekokulu</vt:lpstr>
      <vt:lpstr>Amaç</vt:lpstr>
      <vt:lpstr>Akademik Kadro</vt:lpstr>
      <vt:lpstr>İşleyiş</vt:lpstr>
      <vt:lpstr>İşleyiş</vt:lpstr>
      <vt:lpstr>İşleyiş</vt:lpstr>
      <vt:lpstr>İşleyiş</vt:lpstr>
      <vt:lpstr>İşleyiş*</vt:lpstr>
      <vt:lpstr>Çalışmalar *</vt:lpstr>
      <vt:lpstr>Çalışmalar*</vt:lpstr>
      <vt:lpstr>Etkinliklerimiz-Konuşma ve Drama Kulübü</vt:lpstr>
      <vt:lpstr>Dinlediğiniz için teşekkür ederim…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Ç.Ü. Yabancı Diller Yüksekokulu</dc:title>
  <dc:creator>Cemal Azim Örneksoy</dc:creator>
  <cp:lastModifiedBy>HÜSEYİN KONAKLI</cp:lastModifiedBy>
  <cp:revision>5</cp:revision>
  <dcterms:created xsi:type="dcterms:W3CDTF">2022-08-19T10:10:48Z</dcterms:created>
  <dcterms:modified xsi:type="dcterms:W3CDTF">2025-09-17T11:52:44Z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0x010100849D4CE99B5AD543B1279803DDFEE6D2</vt:lpwstr>
  </property>
</Properties>
</file>