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0" r:id="rId1"/>
    <p:sldMasterId id="2147483882" r:id="rId2"/>
  </p:sldMasterIdLst>
  <p:notesMasterIdLst>
    <p:notesMasterId r:id="rId38"/>
  </p:notesMasterIdLst>
  <p:sldIdLst>
    <p:sldId id="308" r:id="rId3"/>
    <p:sldId id="316" r:id="rId4"/>
    <p:sldId id="334" r:id="rId5"/>
    <p:sldId id="347" r:id="rId6"/>
    <p:sldId id="320" r:id="rId7"/>
    <p:sldId id="322" r:id="rId8"/>
    <p:sldId id="323" r:id="rId9"/>
    <p:sldId id="324" r:id="rId10"/>
    <p:sldId id="325" r:id="rId11"/>
    <p:sldId id="331" r:id="rId12"/>
    <p:sldId id="314" r:id="rId13"/>
    <p:sldId id="326" r:id="rId14"/>
    <p:sldId id="327" r:id="rId15"/>
    <p:sldId id="328" r:id="rId16"/>
    <p:sldId id="329" r:id="rId17"/>
    <p:sldId id="330" r:id="rId18"/>
    <p:sldId id="315" r:id="rId19"/>
    <p:sldId id="332" r:id="rId20"/>
    <p:sldId id="333" r:id="rId21"/>
    <p:sldId id="338" r:id="rId22"/>
    <p:sldId id="339" r:id="rId23"/>
    <p:sldId id="340" r:id="rId24"/>
    <p:sldId id="342" r:id="rId25"/>
    <p:sldId id="344" r:id="rId26"/>
    <p:sldId id="345" r:id="rId27"/>
    <p:sldId id="343" r:id="rId28"/>
    <p:sldId id="336" r:id="rId29"/>
    <p:sldId id="346" r:id="rId30"/>
    <p:sldId id="348" r:id="rId31"/>
    <p:sldId id="337" r:id="rId32"/>
    <p:sldId id="317" r:id="rId33"/>
    <p:sldId id="335" r:id="rId34"/>
    <p:sldId id="318" r:id="rId35"/>
    <p:sldId id="319" r:id="rId36"/>
    <p:sldId id="307" r:id="rId37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Çiğdem Aksu Çam" initials="ÇAÇ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Orta Stil 2 - Vurgu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-1474" y="-9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5AD9B0-1B66-4B2D-92AC-EFB46617C506}" type="datetimeFigureOut">
              <a:rPr lang="tr-TR" smtClean="0"/>
              <a:t>8.10.2023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5855CE-E3F2-46BE-B034-EDBE3D7D119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60321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8241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6849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2300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8179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6042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8862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541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5967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1575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1678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62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5575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6825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7655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4453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4523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4739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0674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1163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25907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6587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394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6113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1156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10682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5609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4883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802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342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974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6662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5856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4611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802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0A4543-83FE-24DF-E87A-47CEF1DFEF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C573C3F-6E52-E72C-EDC3-482ABD4E99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97E997-8CAF-544C-0B34-FEEBFF565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00FBDC8-831F-4127-8D99-71DEAE9FDEBA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8.10.2023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DC3F3FA-F440-7AEE-4B06-A27369A5A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www.cu.edu.tr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E02018-046B-823E-92B4-594F8AF1F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1787044-C7AD-425A-9C42-012A5430F3B1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464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AD2E20-F9EF-CE68-3109-7E97A9773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4B41CFB-8C95-3B5E-AE48-A35580CA2D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560254B-EAEF-3948-A741-05D743CC2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8A1F6F4-DC2E-4B2D-8B92-2AA44017F1D3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8.10.2023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8ACBB22-7FC3-1F13-7C6D-522A8DF3E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www.cu.edu.tr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E5DBB3-BB97-D387-6016-D01AD4D8D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1787044-C7AD-425A-9C42-012A5430F3B1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585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149F7B6-A045-03B9-BF5E-41F8B64066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451C7E-5C67-D868-C4C9-4A51BA1DDC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A77C3C-6CB6-8324-7F1F-5D1E35029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C34A491-95A6-404F-A606-0316DA756FC8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8.10.2023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206FD8B-70A0-25B4-1BFF-ECA1779B0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www.cu.edu.tr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298766-12B9-29AF-8216-CA3825E69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1787044-C7AD-425A-9C42-012A5430F3B1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53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7C402E2-C832-4F8A-832A-A970AE894D7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8.10.2023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91D29E3-C135-4CC4-BE89-8B0243BF7A1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126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7C402E2-C832-4F8A-832A-A970AE894D7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8.10.2023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91D29E3-C135-4CC4-BE89-8B0243BF7A1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521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7C402E2-C832-4F8A-832A-A970AE894D7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8.10.2023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91D29E3-C135-4CC4-BE89-8B0243BF7A1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422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7C402E2-C832-4F8A-832A-A970AE894D7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8.10.2023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91D29E3-C135-4CC4-BE89-8B0243BF7A1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441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7C402E2-C832-4F8A-832A-A970AE894D7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8.10.2023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91D29E3-C135-4CC4-BE89-8B0243BF7A1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0270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7C402E2-C832-4F8A-832A-A970AE894D7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8.10.2023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91D29E3-C135-4CC4-BE89-8B0243BF7A1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335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7C402E2-C832-4F8A-832A-A970AE894D7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8.10.2023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91D29E3-C135-4CC4-BE89-8B0243BF7A1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8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7C402E2-C832-4F8A-832A-A970AE894D7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8.10.2023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91D29E3-C135-4CC4-BE89-8B0243BF7A1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806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DD2AF4-9CB4-B9C4-E9CC-F50A0FDC2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A3142AA-553A-2D40-51C0-924C74F8C4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3B873F9-2015-7D82-9280-FBA48E00D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E511D0D-1AEA-4625-89B6-3BCB2CF99A92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8.10.2023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5AF80A-D02A-1B28-D1A4-8FDD6674B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www.cu.edu.tr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12C01FF-1175-E379-295C-F1B474C03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1787044-C7AD-425A-9C42-012A5430F3B1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7465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7C402E2-C832-4F8A-832A-A970AE894D7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8.10.2023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91D29E3-C135-4CC4-BE89-8B0243BF7A1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2947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7C402E2-C832-4F8A-832A-A970AE894D7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8.10.2023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91D29E3-C135-4CC4-BE89-8B0243BF7A1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4842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7C402E2-C832-4F8A-832A-A970AE894D7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8.10.2023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91D29E3-C135-4CC4-BE89-8B0243BF7A1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13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82CFC3-BE7E-DAA3-4861-8B107749E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B3B8907-926A-FC1C-D1B6-F19DABAD64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1FB5C8-2934-985E-051D-608B83F3B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2AFC298-6896-4F50-8582-CF3324C9A80B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8.10.2023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26595E-A189-B23F-AB97-05A1E5EA1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www.cu.edu.tr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0AD9A1-6558-A8B8-5F01-053211060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1787044-C7AD-425A-9C42-012A5430F3B1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933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B2F9B2-8AAB-0A12-A164-D30F26D9F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79E9070-1B24-6441-5424-5F2F63450D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5C09E30-54E6-56F7-95C7-E9AE4AEF4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E76C5EA-F3D8-C170-35D5-4812FCB2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291B97-A71F-4C60-866C-35617AB3FA3B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8.10.2023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C2ABB9D-C238-AD52-7BFB-371A74D75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www.cu.edu.tr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BB4D829-40B1-E57C-59A8-6BE6D1416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1787044-C7AD-425A-9C42-012A5430F3B1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723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E7A2AA-C3C4-FA50-E8E7-F25F617B5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822AEFA-38DC-5C66-331D-75FE91768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5AB291A-8C1D-AC9C-ED39-A58ADDC45A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63DA2BC-51D7-DE1D-9254-C56B758C5A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846DEF4-E535-BAEB-5050-D4CDB062BB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07EA745-0215-9252-9A7F-D979AF84F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61C9F25-F92D-46DC-AC55-87DDE1D2DF82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8.10.2023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4C4EB86-DB38-921C-191C-50179A015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www.cu.edu.tr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18B5FD8-95F2-8CD2-BADE-547D59F6D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1787044-C7AD-425A-9C42-012A5430F3B1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630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7D2535-E1C4-6672-8B91-1CA1D6AA5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9486619-43B5-D75E-C0E0-5F86606CD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9AC77D6-72DA-4A07-ABB6-8BB499B2C899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8.10.2023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E9614CD-F223-B450-9CCB-0FA618AA0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www.cu.edu.tr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8150DFE-8610-B390-AB25-FDE297468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1787044-C7AD-425A-9C42-012A5430F3B1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329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331F6E5-D8D7-C5D1-A1C7-103583703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85C9AD8-CF6B-4228-996C-E07C9EFE39A3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8.10.2023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1F4D934-5DEB-5AC1-0CB0-30A1A04CC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www.cu.edu.tr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7B9F210-795C-EB6E-62D8-83CCCDAD1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1787044-C7AD-425A-9C42-012A5430F3B1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52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BCFD9D-A29C-EAD2-8502-027576869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5287CFD-1BD4-44FE-482B-A961895B2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ED768CC-36E9-BD72-C0DA-1067CBA2A4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7516843-E613-9F83-2A55-87B9464FE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85DD3B6-B5CE-4BB3-BA22-7DECAA120C9D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8.10.2023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79A829A-D947-2665-2CC2-A9325BDF2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www.cu.edu.tr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6CF553D-7691-CE9D-10B4-2BA432A48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1787044-C7AD-425A-9C42-012A5430F3B1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3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C188D4-8F29-EAA3-1670-AB031995E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8CC3523-19C1-5D27-CFAA-BFC1C33913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tr-T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8DB6473-7F85-0DF2-0DF6-1C54F18442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D9324D7-CD07-A98D-B6F1-2E7C7366B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3577951-2B96-4BAB-BABC-267CED305691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8.10.2023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18D2D05-98A1-7791-ABF8-A470AD167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www.cu.edu.tr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5AC14D-0027-13BF-2A7E-5F2721AC9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1787044-C7AD-425A-9C42-012A5430F3B1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91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5A663D5-AC3D-D504-DB73-8355D233B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8AE7299-6C30-76EC-5BF1-9395E71DD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589638-94CB-17B2-9F85-8BB0CD335F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58D6A2F-CB1E-4E6C-B513-99EDB3425801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8.10.2023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F423E0F-8B3B-44E9-B566-A3906F58F8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www.cu.edu.tr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CE194E9-E542-7DAD-D8E0-4EF9C3D48B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1787044-C7AD-425A-9C42-012A5430F3B1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558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07C402E2-C832-4F8A-832A-A970AE894D7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8.10.2023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91D29E3-C135-4CC4-BE89-8B0243BF7A1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365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image" Target="../media/image30.jpeg"/><Relationship Id="rId5" Type="http://schemas.openxmlformats.org/officeDocument/2006/relationships/image" Target="../media/image7.png"/><Relationship Id="rId10" Type="http://schemas.openxmlformats.org/officeDocument/2006/relationships/image" Target="../media/image29.jpeg"/><Relationship Id="rId4" Type="http://schemas.openxmlformats.org/officeDocument/2006/relationships/image" Target="../media/image6.png"/><Relationship Id="rId9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34.jpeg"/><Relationship Id="rId4" Type="http://schemas.openxmlformats.org/officeDocument/2006/relationships/image" Target="../media/image6.png"/><Relationship Id="rId9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jpe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4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image" Target="../media/image40.jpeg"/><Relationship Id="rId5" Type="http://schemas.openxmlformats.org/officeDocument/2006/relationships/image" Target="../media/image7.png"/><Relationship Id="rId10" Type="http://schemas.openxmlformats.org/officeDocument/2006/relationships/image" Target="../media/image39.jpeg"/><Relationship Id="rId4" Type="http://schemas.openxmlformats.org/officeDocument/2006/relationships/image" Target="../media/image6.png"/><Relationship Id="rId9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13" Type="http://schemas.openxmlformats.org/officeDocument/2006/relationships/image" Target="../media/image48.jp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4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image" Target="../media/image46.jpeg"/><Relationship Id="rId5" Type="http://schemas.openxmlformats.org/officeDocument/2006/relationships/image" Target="../media/image7.png"/><Relationship Id="rId10" Type="http://schemas.openxmlformats.org/officeDocument/2006/relationships/image" Target="../media/image45.jpeg"/><Relationship Id="rId4" Type="http://schemas.openxmlformats.org/officeDocument/2006/relationships/image" Target="../media/image6.png"/><Relationship Id="rId9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10" Type="http://schemas.openxmlformats.org/officeDocument/2006/relationships/image" Target="../media/image55.jpeg"/><Relationship Id="rId4" Type="http://schemas.openxmlformats.org/officeDocument/2006/relationships/image" Target="../media/image6.png"/><Relationship Id="rId9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image" Target="../media/image60.png"/><Relationship Id="rId5" Type="http://schemas.openxmlformats.org/officeDocument/2006/relationships/image" Target="../media/image7.png"/><Relationship Id="rId10" Type="http://schemas.openxmlformats.org/officeDocument/2006/relationships/image" Target="../media/image59.jpg"/><Relationship Id="rId4" Type="http://schemas.openxmlformats.org/officeDocument/2006/relationships/image" Target="../media/image6.png"/><Relationship Id="rId9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image" Target="../media/image64.png"/><Relationship Id="rId5" Type="http://schemas.openxmlformats.org/officeDocument/2006/relationships/image" Target="../media/image7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openxmlformats.org/officeDocument/2006/relationships/image" Target="../media/image6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13" Type="http://schemas.openxmlformats.org/officeDocument/2006/relationships/image" Target="../media/image74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7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image" Target="../media/image72.png"/><Relationship Id="rId5" Type="http://schemas.openxmlformats.org/officeDocument/2006/relationships/image" Target="../media/image7.png"/><Relationship Id="rId10" Type="http://schemas.openxmlformats.org/officeDocument/2006/relationships/image" Target="../media/image71.jpeg"/><Relationship Id="rId4" Type="http://schemas.openxmlformats.org/officeDocument/2006/relationships/image" Target="../media/image6.png"/><Relationship Id="rId9" Type="http://schemas.openxmlformats.org/officeDocument/2006/relationships/image" Target="../media/image7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jpe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image" Target="../media/image19.png"/><Relationship Id="rId5" Type="http://schemas.openxmlformats.org/officeDocument/2006/relationships/image" Target="../media/image7.png"/><Relationship Id="rId10" Type="http://schemas.openxmlformats.org/officeDocument/2006/relationships/image" Target="../media/image18.png"/><Relationship Id="rId4" Type="http://schemas.openxmlformats.org/officeDocument/2006/relationships/image" Target="../media/image6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1522683" y="1478486"/>
            <a:ext cx="6015542" cy="2907765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0" name="Grup 9"/>
          <p:cNvGrpSpPr/>
          <p:nvPr/>
        </p:nvGrpSpPr>
        <p:grpSpPr>
          <a:xfrm>
            <a:off x="0" y="1446861"/>
            <a:ext cx="9329605" cy="4402324"/>
            <a:chOff x="0" y="730729"/>
            <a:chExt cx="12439473" cy="5869767"/>
          </a:xfrm>
        </p:grpSpPr>
        <p:grpSp>
          <p:nvGrpSpPr>
            <p:cNvPr id="8" name="Grup 7"/>
            <p:cNvGrpSpPr/>
            <p:nvPr/>
          </p:nvGrpSpPr>
          <p:grpSpPr>
            <a:xfrm>
              <a:off x="0" y="6217897"/>
              <a:ext cx="12439473" cy="382599"/>
              <a:chOff x="0" y="6217897"/>
              <a:chExt cx="12439473" cy="382599"/>
            </a:xfrm>
          </p:grpSpPr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6220900"/>
                <a:ext cx="12192000" cy="379596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420612" y="6217897"/>
                <a:ext cx="2018861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rts.cu.edu.tr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pic>
        <p:nvPicPr>
          <p:cNvPr id="13" name="Picture 8" descr="Logo">
            <a:extLst>
              <a:ext uri="{FF2B5EF4-FFF2-40B4-BE49-F238E27FC236}">
                <a16:creationId xmlns:a16="http://schemas.microsoft.com/office/drawing/2014/main" xmlns="" id="{24C105AA-D8A3-5B1F-23EA-420DC24AAB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530" y="996554"/>
            <a:ext cx="1410941" cy="1407319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xmlns="" id="{5E9C8148-1699-8470-1D91-3EDDD9D226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8209" y="4651362"/>
            <a:ext cx="8707582" cy="932712"/>
          </a:xfrm>
        </p:spPr>
        <p:txBody>
          <a:bodyPr>
            <a:noAutofit/>
          </a:bodyPr>
          <a:lstStyle/>
          <a:p>
            <a:r>
              <a:rPr lang="tr-TR" sz="2800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ÇUKUROVA ÜNİVERSİTESİ İLETİŞİM FAKÜLTESİ</a:t>
            </a:r>
            <a:br>
              <a:rPr lang="tr-TR" sz="2800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tr-TR" sz="2800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RADYO, TELEVİZYON VE SİNEMA BÖLÜMÜ</a:t>
            </a:r>
            <a:br>
              <a:rPr lang="tr-TR" sz="2800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tr-TR" sz="2800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ORYANTASYON SUNUMU</a:t>
            </a:r>
            <a:endParaRPr lang="tr-TR" sz="2800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xmlns="" id="{767B1BA7-D2F7-7C65-4C78-6E9D41174544}"/>
              </a:ext>
            </a:extLst>
          </p:cNvPr>
          <p:cNvSpPr txBox="1">
            <a:spLocks/>
          </p:cNvSpPr>
          <p:nvPr/>
        </p:nvSpPr>
        <p:spPr>
          <a:xfrm>
            <a:off x="0" y="5585200"/>
            <a:ext cx="1461892" cy="238646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350" dirty="0" smtClean="0">
                <a:solidFill>
                  <a:prstClr val="white"/>
                </a:solidFill>
                <a:latin typeface="Calibri" panose="020F0502020204030204"/>
              </a:rPr>
              <a:t>09/10/2023</a:t>
            </a:r>
            <a:endParaRPr lang="tr-TR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xmlns="" id="{B041F8A6-1C8A-0BD1-F69D-C7135E2989CD}"/>
              </a:ext>
            </a:extLst>
          </p:cNvPr>
          <p:cNvSpPr txBox="1">
            <a:spLocks/>
          </p:cNvSpPr>
          <p:nvPr/>
        </p:nvSpPr>
        <p:spPr>
          <a:xfrm>
            <a:off x="1552576" y="5581233"/>
            <a:ext cx="5791200" cy="242613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 smtClean="0">
                <a:solidFill>
                  <a:prstClr val="white"/>
                </a:solidFill>
              </a:rPr>
              <a:t>Çukurova Üniversitesi İletişim Fakültesi Radyo, Televizyon Ve Sinema Bölümü</a:t>
            </a:r>
            <a:endParaRPr lang="tr-TR" sz="110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6005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871199" y="6253655"/>
                <a:ext cx="1608083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rts.cu.edu.tr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xmlns="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xmlns="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1744865" y="722888"/>
            <a:ext cx="5534333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YERLEŞKE</a:t>
            </a:r>
            <a:endParaRPr lang="tr-TR" sz="3000" b="1" cap="none" spc="-45" dirty="0">
              <a:solidFill>
                <a:srgbClr val="0061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176804" y="1576175"/>
            <a:ext cx="896719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tr-TR" sz="1400" b="1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DEKANLIK</a:t>
            </a:r>
            <a:endParaRPr lang="tr-TR" sz="1400" b="1" spc="-45" dirty="0">
              <a:solidFill>
                <a:srgbClr val="0061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tr-TR" sz="14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tr-TR" sz="1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 İdari Yönetim Birimleri, İletişim Araçları Müzesi</a:t>
            </a:r>
          </a:p>
          <a:p>
            <a:pPr marL="342900" lvl="0" indent="-342900">
              <a:buFontTx/>
              <a:buAutoNum type="arabicPeriod"/>
            </a:pPr>
            <a:r>
              <a:rPr lang="tr-TR" sz="1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İletişim Fakültesi Dekanlığı, Dekan Yardımcısı Ofisleri ve Fakülte Sekreterliği</a:t>
            </a:r>
          </a:p>
          <a:p>
            <a:pPr marL="342900" lvl="0" indent="-342900">
              <a:buFontTx/>
              <a:buAutoNum type="arabicPeriod"/>
            </a:pPr>
            <a:r>
              <a:rPr lang="tr-TR" sz="1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Konferans Salonu ve Fuaye Alanları</a:t>
            </a:r>
          </a:p>
          <a:p>
            <a:pPr lvl="0"/>
            <a:endParaRPr lang="tr-TR" sz="1400" b="1" dirty="0">
              <a:solidFill>
                <a:srgbClr val="DD804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85800">
              <a:defRPr/>
            </a:pPr>
            <a:r>
              <a:rPr lang="tr-TR" sz="1400" b="1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 BİNA</a:t>
            </a:r>
            <a:endParaRPr lang="tr-TR" sz="1400" b="1" spc="-45" dirty="0">
              <a:solidFill>
                <a:srgbClr val="0061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tr-TR" sz="14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tr-TR" sz="1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İletişim Fakültesi Öğrenci İşleri, İletişim Fakültesi Uygulama Birimleri,  </a:t>
            </a:r>
          </a:p>
          <a:p>
            <a:pPr lvl="0"/>
            <a:r>
              <a:rPr lang="tr-TR" sz="1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Okuma Salonu, Kantin, Derslikler ve Amfiler</a:t>
            </a:r>
          </a:p>
          <a:p>
            <a:pPr marL="342900" lvl="0" indent="-342900">
              <a:buFontTx/>
              <a:buAutoNum type="arabicPeriod"/>
            </a:pPr>
            <a:r>
              <a:rPr lang="tr-TR" sz="1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Derslikler </a:t>
            </a:r>
          </a:p>
          <a:p>
            <a:pPr marL="342900" lvl="0" indent="-342900">
              <a:buFontTx/>
              <a:buAutoNum type="arabicPeriod"/>
            </a:pPr>
            <a:r>
              <a:rPr lang="tr-TR" sz="1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İletişim Bilimleri Bölüm Başkanlığı, Radyo, Televizyon ve Sinema Bölüm Başkanlığı, Öğretim Elemanı Ofisleri</a:t>
            </a:r>
          </a:p>
          <a:p>
            <a:pPr marL="342900" lvl="0" indent="-342900">
              <a:buFontTx/>
              <a:buAutoNum type="arabicPeriod"/>
            </a:pPr>
            <a:r>
              <a:rPr lang="tr-TR" sz="1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Gazetecilik Bölüm Başkanlığı ve Öğretim Elemanı Ofisleri</a:t>
            </a:r>
          </a:p>
          <a:p>
            <a:pPr lvl="0"/>
            <a:endParaRPr lang="tr-TR" sz="1400" b="1" dirty="0">
              <a:solidFill>
                <a:srgbClr val="DD804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85800">
              <a:defRPr/>
            </a:pPr>
            <a:r>
              <a:rPr lang="tr-TR" sz="1400" b="1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STÜDYO BİNASI</a:t>
            </a:r>
            <a:endParaRPr lang="tr-TR" sz="1400" b="1" spc="-45" dirty="0">
              <a:solidFill>
                <a:srgbClr val="0061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tr-TR" sz="14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Stüdyolar</a:t>
            </a:r>
            <a:endParaRPr lang="tr-TR" sz="1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tr-TR" sz="1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Sinema Salonu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tr-TR" sz="1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Uygulama Birimleri </a:t>
            </a:r>
          </a:p>
        </p:txBody>
      </p:sp>
    </p:spTree>
    <p:extLst>
      <p:ext uri="{BB962C8B-B14F-4D97-AF65-F5344CB8AC3E}">
        <p14:creationId xmlns:p14="http://schemas.microsoft.com/office/powerpoint/2010/main" val="203300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871199" y="6253655"/>
                <a:ext cx="1608083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rts.cu.edu.tr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xmlns="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xmlns="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1619271" y="879300"/>
            <a:ext cx="5534333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ÇUKUROVA ÜNİVERSİTESİ İLETİŞİM FAKÜLTESİ / ANA BİNA</a:t>
            </a:r>
            <a:endParaRPr lang="tr-TR" sz="3000" b="1" cap="none" spc="-45" dirty="0">
              <a:solidFill>
                <a:srgbClr val="0061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1464537"/>
            <a:ext cx="6510203" cy="392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89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871199" y="6253655"/>
                <a:ext cx="1608083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rts.cu.edu.tr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xmlns="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xmlns="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1128548" y="874835"/>
            <a:ext cx="6944054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ÇUKUROVA ÜNİVERSİTESİ İLETİŞİM FAKÜLTESİ / DEKANLIK BİNASI GİRİŞ KATI</a:t>
            </a:r>
            <a:endParaRPr lang="tr-TR" sz="3000" b="1" cap="none" spc="-45" dirty="0">
              <a:solidFill>
                <a:srgbClr val="0061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7" b="482"/>
          <a:stretch/>
        </p:blipFill>
        <p:spPr>
          <a:xfrm>
            <a:off x="3264403" y="2767966"/>
            <a:ext cx="2962275" cy="17291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Dikdörtgen 18"/>
          <p:cNvSpPr/>
          <p:nvPr/>
        </p:nvSpPr>
        <p:spPr>
          <a:xfrm>
            <a:off x="6314280" y="3572780"/>
            <a:ext cx="30451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İletişim Araçları Sergisi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İdari Personel Ofisleri</a:t>
            </a:r>
            <a:endParaRPr lang="tr-TR" b="1" spc="-45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51"/>
          <a:stretch/>
        </p:blipFill>
        <p:spPr>
          <a:xfrm>
            <a:off x="176435" y="1672684"/>
            <a:ext cx="3000366" cy="363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13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871199" y="6253655"/>
                <a:ext cx="1608083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rts.cu.edu.tr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xmlns="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xmlns="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740132" y="974610"/>
            <a:ext cx="7515554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ÇUKUROVA ÜNİVERSİTESİ İLETİŞİM FAKÜLTESİ / DEKANLIK BİNASI 1. KAT</a:t>
            </a:r>
            <a:endParaRPr lang="tr-TR" sz="3000" b="1" cap="none" spc="-45" dirty="0">
              <a:solidFill>
                <a:srgbClr val="0061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725" y="2061817"/>
            <a:ext cx="4856397" cy="2855561"/>
          </a:xfrm>
          <a:prstGeom prst="rect">
            <a:avLst/>
          </a:prstGeom>
        </p:spPr>
      </p:pic>
      <p:sp>
        <p:nvSpPr>
          <p:cNvPr id="12" name="Dikdörtgen 11"/>
          <p:cNvSpPr/>
          <p:nvPr/>
        </p:nvSpPr>
        <p:spPr>
          <a:xfrm>
            <a:off x="5238750" y="2872912"/>
            <a:ext cx="30451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Dekanlık Ofisi</a:t>
            </a:r>
            <a:endParaRPr lang="tr-TR" b="1" spc="-4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Dekan Yardımcısı Ofisi</a:t>
            </a:r>
            <a:endParaRPr lang="tr-TR" b="1" spc="-4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Fakülte Sekreteri Ofisi</a:t>
            </a:r>
            <a:endParaRPr lang="tr-TR" b="1" spc="-45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20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871199" y="6253655"/>
                <a:ext cx="1608083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rts.cu.edu.tr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xmlns="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xmlns="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740132" y="974610"/>
            <a:ext cx="7515554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ÇUKUROVA ÜNİVERSİTESİ İLETİŞİM FAKÜLTESİ / ANA BİNA GİRİŞ KATI</a:t>
            </a:r>
            <a:endParaRPr lang="tr-TR" sz="3000" b="1" cap="none" spc="-45" dirty="0">
              <a:solidFill>
                <a:srgbClr val="0061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6399585" y="2457414"/>
            <a:ext cx="235684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Derslikler (101-104)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Amfiler (4 Adet)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Özgür Sinematek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Okuma Salonu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Öğrenci İşleri Ofisi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Kantin</a:t>
            </a:r>
            <a:endParaRPr lang="tr-TR" b="1" spc="-4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tr-TR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8" name="Picture 2" descr="C:\Users\onr\Desktop\OKUL\20160926_13422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9" b="10900"/>
          <a:stretch/>
        </p:blipFill>
        <p:spPr bwMode="auto">
          <a:xfrm>
            <a:off x="96991" y="1475656"/>
            <a:ext cx="3164601" cy="185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onr\Desktop\OKUL\20160926_135753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87"/>
          <a:stretch/>
        </p:blipFill>
        <p:spPr bwMode="auto">
          <a:xfrm>
            <a:off x="96990" y="3476191"/>
            <a:ext cx="3164601" cy="18610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1" name="Picture 3" descr="C:\Users\onr\Desktop\OKUL\20160926_135446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99"/>
          <a:stretch/>
        </p:blipFill>
        <p:spPr bwMode="auto">
          <a:xfrm>
            <a:off x="3393732" y="3447057"/>
            <a:ext cx="2895147" cy="196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Özgür Sinematek (@ozgursinematek) / Twitter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264" y="1482570"/>
            <a:ext cx="2939615" cy="182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04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871199" y="6253655"/>
                <a:ext cx="1608083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rts.cu.edu.tr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xmlns="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xmlns="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740132" y="974610"/>
            <a:ext cx="7515554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ÇUKUROVA ÜNİVERSİTESİ İLETİŞİM FAKÜLTESİ / ANA BİNA 1. KAT</a:t>
            </a:r>
            <a:endParaRPr lang="tr-TR" sz="3000" b="1" cap="none" spc="-45" dirty="0">
              <a:solidFill>
                <a:srgbClr val="0061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6191250" y="2464802"/>
            <a:ext cx="25651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Derslikler (201-205)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Akıllı Sınıf (213)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Bilgisayar Laboratuvarı (1 Adet)</a:t>
            </a:r>
          </a:p>
        </p:txBody>
      </p:sp>
      <p:pic>
        <p:nvPicPr>
          <p:cNvPr id="22" name="Picture 2" descr="C:\Users\onr\Desktop\OKUL\20160926_13271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7"/>
          <a:stretch/>
        </p:blipFill>
        <p:spPr bwMode="auto">
          <a:xfrm>
            <a:off x="467612" y="1663644"/>
            <a:ext cx="5094988" cy="363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90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871199" y="6253655"/>
                <a:ext cx="1608083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rts.cu.edu.tr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xmlns="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xmlns="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740132" y="974610"/>
            <a:ext cx="7515554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ÇUKUROVA ÜNİVERSİTESİ İLETİŞİM FAKÜLTESİ / ANA BİNA 2. KAT</a:t>
            </a:r>
            <a:endParaRPr lang="tr-TR" sz="3000" b="1" cap="none" spc="-45" dirty="0">
              <a:solidFill>
                <a:srgbClr val="0061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6399585" y="2348987"/>
            <a:ext cx="266286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Öğretim Elemanlarının Ofisleri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Radyo, Televizyon ve Sinema Bölüm Başkanlığı-Sekreterliği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Konferans Salonu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Fuaye Alanı</a:t>
            </a:r>
            <a:endParaRPr lang="tr-TR" b="1" spc="-4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tr-TR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2" name="Picture 3" descr="C:\Users\onr\Desktop\OKUL\20160926_13375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846" y="1555624"/>
            <a:ext cx="2737874" cy="17400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onr\Desktop\OKUL\20160926_133614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87"/>
          <a:stretch/>
        </p:blipFill>
        <p:spPr bwMode="auto">
          <a:xfrm>
            <a:off x="125089" y="1521587"/>
            <a:ext cx="3016625" cy="177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onr\Desktop\OKUL\20160926_13363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2" y="3393125"/>
            <a:ext cx="3048562" cy="198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45382" y="3396127"/>
            <a:ext cx="2841093" cy="198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16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871199" y="6253655"/>
                <a:ext cx="1608083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rts.cu.edu.tr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xmlns="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xmlns="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1619271" y="879300"/>
            <a:ext cx="5534333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ÇUKUROVA ÜNİVERSİTESİ İLETİŞİM FAKÜLTESİ / STÜDYO BİNASI</a:t>
            </a:r>
            <a:endParaRPr lang="tr-TR" sz="3000" b="1" cap="none" spc="-45" dirty="0">
              <a:solidFill>
                <a:srgbClr val="0061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37" y="1516935"/>
            <a:ext cx="6868790" cy="386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58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871199" y="6253655"/>
                <a:ext cx="1608083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rts.cu.edu.tr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xmlns="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xmlns="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1619271" y="879300"/>
            <a:ext cx="5534333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ÇUKUROVA ÜNİVERSİTESİ İLETİŞİM FAKÜLTESİ / STÜDYO BİNASI</a:t>
            </a:r>
            <a:endParaRPr lang="tr-TR" sz="3000" b="1" cap="none" spc="-45" dirty="0">
              <a:solidFill>
                <a:srgbClr val="0061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7556566" y="2948190"/>
            <a:ext cx="16541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>
              <a:defRPr/>
            </a:pPr>
            <a:r>
              <a:rPr lang="tr-TR" sz="1400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GİRİŞ KAT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400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Üç adet stüdyo</a:t>
            </a:r>
            <a:endParaRPr lang="tr-TR" sz="1400" b="1" spc="-4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400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Kurgu Odaları</a:t>
            </a:r>
            <a:endParaRPr lang="tr-TR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tr-TR" sz="1400" b="1" dirty="0">
              <a:solidFill>
                <a:srgbClr val="DD804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1" y="1563132"/>
            <a:ext cx="2631557" cy="1973668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93" y="3673389"/>
            <a:ext cx="2615325" cy="1624695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306" y="1576175"/>
            <a:ext cx="2321344" cy="1973668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498" y="3686432"/>
            <a:ext cx="2334151" cy="1607739"/>
          </a:xfrm>
          <a:prstGeom prst="rect">
            <a:avLst/>
          </a:prstGeom>
        </p:spPr>
      </p:pic>
      <p:pic>
        <p:nvPicPr>
          <p:cNvPr id="20" name="Resim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540" y="1563389"/>
            <a:ext cx="2246181" cy="1986453"/>
          </a:xfrm>
          <a:prstGeom prst="rect">
            <a:avLst/>
          </a:prstGeom>
        </p:spPr>
      </p:pic>
      <p:pic>
        <p:nvPicPr>
          <p:cNvPr id="21" name="Resim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643" y="3700073"/>
            <a:ext cx="2212922" cy="159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3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871199" y="6253655"/>
                <a:ext cx="1608083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rts.cu.edu.tr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xmlns="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xmlns="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1619271" y="879300"/>
            <a:ext cx="5534333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ÇUKUROVA ÜNİVERSİTESİ İLETİŞİM FAKÜLTESİ / STÜDYO BİNASI</a:t>
            </a:r>
            <a:endParaRPr lang="tr-TR" sz="3000" b="1" cap="none" spc="-45" dirty="0">
              <a:solidFill>
                <a:srgbClr val="0061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6319246" y="2154710"/>
            <a:ext cx="30402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tr-TR" sz="1400" b="1" dirty="0">
              <a:solidFill>
                <a:srgbClr val="DD804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defTabSz="685800">
              <a:defRPr/>
            </a:pPr>
            <a:r>
              <a:rPr lang="tr-TR" sz="1400" b="1" u="sng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1. KAT</a:t>
            </a:r>
            <a:endParaRPr lang="tr-TR" sz="1400" b="1" u="sng" spc="-4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tr-TR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100.9 Radyo Üniversite</a:t>
            </a:r>
          </a:p>
          <a:p>
            <a:pPr lvl="0"/>
            <a:r>
              <a:rPr lang="tr-TR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Fotoğraf ve </a:t>
            </a:r>
            <a:r>
              <a:rPr lang="tr-TR" sz="1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Greenbox</a:t>
            </a:r>
            <a:r>
              <a:rPr lang="tr-TR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Stüdyosu</a:t>
            </a:r>
          </a:p>
          <a:p>
            <a:pPr lvl="0"/>
            <a:r>
              <a:rPr lang="tr-TR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Sinema Salonu ve Sergi Alanı</a:t>
            </a:r>
          </a:p>
          <a:p>
            <a:pPr lvl="0"/>
            <a:r>
              <a:rPr lang="tr-TR" sz="1400" b="1" dirty="0">
                <a:latin typeface="Calibri" panose="020F0502020204030204" pitchFamily="34" charset="0"/>
                <a:cs typeface="Calibri" panose="020F0502020204030204" pitchFamily="34" charset="0"/>
              </a:rPr>
              <a:t>Belgesel Atölyesi (ÇİBA)</a:t>
            </a:r>
          </a:p>
          <a:p>
            <a:pPr lvl="0"/>
            <a:r>
              <a:rPr lang="tr-TR" sz="1400" b="1" dirty="0">
                <a:latin typeface="Calibri" panose="020F0502020204030204" pitchFamily="34" charset="0"/>
                <a:cs typeface="Calibri" panose="020F0502020204030204" pitchFamily="34" charset="0"/>
              </a:rPr>
              <a:t>Kısa Film </a:t>
            </a:r>
            <a:r>
              <a:rPr lang="tr-TR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Atölyesi</a:t>
            </a:r>
            <a:endParaRPr lang="tr-TR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tr-TR" sz="1400" b="1" dirty="0">
                <a:latin typeface="Calibri" panose="020F0502020204030204" pitchFamily="34" charset="0"/>
                <a:cs typeface="Calibri" panose="020F0502020204030204" pitchFamily="34" charset="0"/>
              </a:rPr>
              <a:t>İnternet Televizyonculuğu Atölyesi</a:t>
            </a:r>
          </a:p>
          <a:p>
            <a:pPr lvl="0"/>
            <a:r>
              <a:rPr lang="tr-TR" sz="1400" b="1" dirty="0">
                <a:latin typeface="Calibri" panose="020F0502020204030204" pitchFamily="34" charset="0"/>
                <a:cs typeface="Calibri" panose="020F0502020204030204" pitchFamily="34" charset="0"/>
              </a:rPr>
              <a:t>Dijital Hikaye </a:t>
            </a:r>
            <a:r>
              <a:rPr lang="tr-TR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Atölyesi</a:t>
            </a:r>
          </a:p>
          <a:p>
            <a:pPr lvl="0"/>
            <a:r>
              <a:rPr lang="tr-TR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Masaüstü Yayıncılık Uygulama Birimi</a:t>
            </a:r>
          </a:p>
          <a:p>
            <a:pPr lvl="0"/>
            <a:endParaRPr lang="tr-TR" sz="1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tr-TR" sz="1400" b="1" dirty="0">
              <a:solidFill>
                <a:srgbClr val="DD804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6" y="1550507"/>
            <a:ext cx="2076450" cy="1707356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0" y="3353462"/>
            <a:ext cx="2080266" cy="1655033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984" y="1550506"/>
            <a:ext cx="1972592" cy="1715111"/>
          </a:xfrm>
          <a:prstGeom prst="rect">
            <a:avLst/>
          </a:prstGeom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741" y="3353462"/>
            <a:ext cx="1984970" cy="1655033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384" y="1536804"/>
            <a:ext cx="2014862" cy="1719439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337" y="3353461"/>
            <a:ext cx="1993909" cy="165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31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871199" y="6253655"/>
                <a:ext cx="1608083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rts.cu.edu.tr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xmlns="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xmlns="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1744865" y="705933"/>
            <a:ext cx="5534333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GENEL BİLGİLER</a:t>
            </a:r>
            <a:endParaRPr lang="tr-TR" sz="3000" b="1" cap="none" spc="-45" dirty="0">
              <a:solidFill>
                <a:srgbClr val="0061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941567" y="1564258"/>
            <a:ext cx="7772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Çukurova Üniversitesi İletişim Fakültesi resmi olarak 2006 yılında kuruldu.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Kuruluş sürecini tamamlayan Fakültemiz, 2012 yılında İletişim Bilimleri Bölümüne öğrenci alarak eğitim öğretime başladı.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2014 yılında Radyo Televizyon ve Sinema Bölümü öğrenci aldı.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Gazetecilik Bölümü ise 2017 yılı itibariyle öğrenci alarak eğitim-öğretime başladı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93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871199" y="6253655"/>
                <a:ext cx="1608083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rts.cu.edu.tr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xmlns="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xmlns="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546750" y="68866"/>
            <a:ext cx="7903666" cy="125155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 İÇERİĞİ</a:t>
            </a:r>
          </a:p>
          <a:p>
            <a:pPr algn="ctr" defTabSz="685800">
              <a:defRPr/>
            </a:pPr>
            <a:r>
              <a:rPr lang="tr-TR" sz="3000" b="1" cap="none" spc="-45" dirty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https://rts.cu.edu.tr/cu/egitim/syllabus/2023-24</a:t>
            </a:r>
          </a:p>
        </p:txBody>
      </p:sp>
      <p:sp>
        <p:nvSpPr>
          <p:cNvPr id="11" name="Dikdörtgen 10"/>
          <p:cNvSpPr/>
          <p:nvPr/>
        </p:nvSpPr>
        <p:spPr>
          <a:xfrm>
            <a:off x="6383330" y="2855209"/>
            <a:ext cx="30402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tr-TR" sz="1400" b="1" dirty="0">
              <a:solidFill>
                <a:srgbClr val="DD804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defTabSz="685800">
              <a:buFont typeface="Arial" panose="020B0604020202020204" pitchFamily="34" charset="0"/>
              <a:buChar char="•"/>
              <a:defRPr/>
            </a:pPr>
            <a:r>
              <a:rPr lang="tr-TR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Giriş ve Temel Kavramlar</a:t>
            </a:r>
          </a:p>
          <a:p>
            <a:pPr marL="285750" lvl="0" indent="-285750" defTabSz="685800">
              <a:buFont typeface="Arial" panose="020B0604020202020204" pitchFamily="34" charset="0"/>
              <a:buChar char="•"/>
              <a:defRPr/>
            </a:pPr>
            <a:r>
              <a:rPr lang="tr-TR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YÖK Ortak Dersler</a:t>
            </a:r>
          </a:p>
          <a:p>
            <a:pPr marL="285750" lvl="0" indent="-285750" defTabSz="685800">
              <a:buFont typeface="Arial" panose="020B0604020202020204" pitchFamily="34" charset="0"/>
              <a:buChar char="•"/>
              <a:defRPr/>
            </a:pPr>
            <a:r>
              <a:rPr lang="tr-TR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Sosyal Bilimler Alanı</a:t>
            </a:r>
            <a:endParaRPr lang="tr-TR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tr-TR" sz="1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tr-TR" sz="1400" b="1" dirty="0">
              <a:solidFill>
                <a:srgbClr val="DD804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63" y="1671809"/>
            <a:ext cx="6248067" cy="341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93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871199" y="6253655"/>
                <a:ext cx="1608083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rts.cu.edu.tr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xmlns="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8" name="Dikdörtgen 17"/>
          <p:cNvSpPr/>
          <p:nvPr/>
        </p:nvSpPr>
        <p:spPr>
          <a:xfrm>
            <a:off x="6216062" y="2644484"/>
            <a:ext cx="30402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tr-TR" sz="1400" b="1" dirty="0">
              <a:solidFill>
                <a:srgbClr val="DD804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defTabSz="685800">
              <a:buFont typeface="Arial" panose="020B0604020202020204" pitchFamily="34" charset="0"/>
              <a:buChar char="•"/>
              <a:defRPr/>
            </a:pPr>
            <a:r>
              <a:rPr lang="tr-TR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Zorunlu ve Seçmeli dersler</a:t>
            </a:r>
          </a:p>
          <a:p>
            <a:pPr marL="285750" lvl="0" indent="-285750" defTabSz="685800">
              <a:buFont typeface="Arial" panose="020B0604020202020204" pitchFamily="34" charset="0"/>
              <a:buChar char="•"/>
              <a:defRPr/>
            </a:pPr>
            <a:r>
              <a:rPr lang="tr-TR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Alana yönelik teorik ve uygulamalı içerikler</a:t>
            </a:r>
            <a:endParaRPr lang="tr-TR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tr-TR" sz="1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tr-TR" sz="1400" b="1" dirty="0">
              <a:solidFill>
                <a:srgbClr val="DD804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Başlık 1">
            <a:extLst>
              <a:ext uri="{FF2B5EF4-FFF2-40B4-BE49-F238E27FC236}">
                <a16:creationId xmlns:a16="http://schemas.microsoft.com/office/drawing/2014/main" xmlns="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546750" y="68866"/>
            <a:ext cx="7903666" cy="125155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 İÇERİĞİ</a:t>
            </a:r>
          </a:p>
          <a:p>
            <a:pPr algn="ctr" defTabSz="685800">
              <a:defRPr/>
            </a:pPr>
            <a:r>
              <a:rPr lang="tr-TR" sz="3000" b="1" cap="none" spc="-45" dirty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https://rts.cu.edu.tr/cu/egitim/syllabus/2023-24</a:t>
            </a:r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40" y="1523151"/>
            <a:ext cx="5124153" cy="392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04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871199" y="6253655"/>
                <a:ext cx="1608083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rts.cu.edu.tr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xmlns="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8" name="Dikdörtgen 17"/>
          <p:cNvSpPr/>
          <p:nvPr/>
        </p:nvSpPr>
        <p:spPr>
          <a:xfrm>
            <a:off x="6383330" y="2855209"/>
            <a:ext cx="30402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tr-TR" sz="1400" b="1" dirty="0">
              <a:solidFill>
                <a:srgbClr val="DD804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defTabSz="685800">
              <a:buFont typeface="Arial" panose="020B0604020202020204" pitchFamily="34" charset="0"/>
              <a:buChar char="•"/>
              <a:defRPr/>
            </a:pPr>
            <a:r>
              <a:rPr lang="tr-TR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Mesleki eğitim içerikleri</a:t>
            </a:r>
          </a:p>
          <a:p>
            <a:pPr marL="285750" lvl="0" indent="-285750" defTabSz="685800">
              <a:buFont typeface="Arial" panose="020B0604020202020204" pitchFamily="34" charset="0"/>
              <a:buChar char="•"/>
              <a:defRPr/>
            </a:pPr>
            <a:r>
              <a:rPr lang="tr-TR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Alana göre uzmanlaşma</a:t>
            </a:r>
          </a:p>
          <a:p>
            <a:pPr marL="285750" lvl="0" indent="-285750" defTabSz="685800">
              <a:buFont typeface="Arial" panose="020B0604020202020204" pitchFamily="34" charset="0"/>
              <a:buChar char="•"/>
              <a:defRPr/>
            </a:pPr>
            <a:r>
              <a:rPr lang="tr-TR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Staj dönemi başlangıcı</a:t>
            </a:r>
            <a:endParaRPr lang="tr-TR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tr-TR" sz="1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tr-TR" sz="1400" b="1" dirty="0">
              <a:solidFill>
                <a:srgbClr val="DD804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Başlık 1">
            <a:extLst>
              <a:ext uri="{FF2B5EF4-FFF2-40B4-BE49-F238E27FC236}">
                <a16:creationId xmlns:a16="http://schemas.microsoft.com/office/drawing/2014/main" xmlns="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546750" y="68866"/>
            <a:ext cx="7903666" cy="125155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 İÇERİĞİ</a:t>
            </a:r>
          </a:p>
          <a:p>
            <a:pPr algn="ctr" defTabSz="685800">
              <a:defRPr/>
            </a:pPr>
            <a:r>
              <a:rPr lang="tr-TR" sz="3000" b="1" cap="none" spc="-45" dirty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https://rts.cu.edu.tr/cu/egitim/syllabus/2023-24</a:t>
            </a: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99" y="1463921"/>
            <a:ext cx="5274591" cy="396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90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871199" y="6253655"/>
                <a:ext cx="1608083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rts.cu.edu.tr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xmlns="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8" name="Dikdörtgen 17"/>
          <p:cNvSpPr/>
          <p:nvPr/>
        </p:nvSpPr>
        <p:spPr>
          <a:xfrm>
            <a:off x="6152762" y="2585466"/>
            <a:ext cx="299123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tr-TR" sz="1400" b="1" dirty="0">
              <a:solidFill>
                <a:srgbClr val="DD804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defTabSz="685800">
              <a:buFont typeface="Arial" panose="020B0604020202020204" pitchFamily="34" charset="0"/>
              <a:buChar char="•"/>
              <a:defRPr/>
            </a:pPr>
            <a:r>
              <a:rPr lang="tr-TR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Mezuniyet Projesi ile yazılı ya da görsel-işitsel içerik üretimi</a:t>
            </a:r>
          </a:p>
          <a:p>
            <a:pPr marL="285750" lvl="0" indent="-285750" defTabSz="685800">
              <a:buFont typeface="Arial" panose="020B0604020202020204" pitchFamily="34" charset="0"/>
              <a:buChar char="•"/>
              <a:defRPr/>
            </a:pPr>
            <a:r>
              <a:rPr lang="tr-TR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Seçmeli ders ağırlıklı program</a:t>
            </a:r>
          </a:p>
          <a:p>
            <a:pPr marL="285750" lvl="0" indent="-285750" defTabSz="685800">
              <a:buFont typeface="Arial" panose="020B0604020202020204" pitchFamily="34" charset="0"/>
              <a:buChar char="•"/>
              <a:defRPr/>
            </a:pPr>
            <a:r>
              <a:rPr lang="tr-TR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Alan dışı ders seçimi</a:t>
            </a:r>
            <a:endParaRPr lang="tr-TR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tr-TR" sz="1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tr-TR" sz="1400" b="1" dirty="0">
              <a:solidFill>
                <a:srgbClr val="DD804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Başlık 1">
            <a:extLst>
              <a:ext uri="{FF2B5EF4-FFF2-40B4-BE49-F238E27FC236}">
                <a16:creationId xmlns:a16="http://schemas.microsoft.com/office/drawing/2014/main" xmlns="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546750" y="68866"/>
            <a:ext cx="7903666" cy="125155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 İÇERİĞİ</a:t>
            </a:r>
          </a:p>
          <a:p>
            <a:pPr algn="ctr" defTabSz="685800">
              <a:defRPr/>
            </a:pPr>
            <a:r>
              <a:rPr lang="tr-TR" sz="3000" b="1" cap="none" spc="-45" dirty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https://rts.cu.edu.tr/cu/egitim/syllabus/2023-24</a:t>
            </a: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38" y="1524465"/>
            <a:ext cx="4797359" cy="386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66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871199" y="6253655"/>
                <a:ext cx="1608083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rts.cu.edu.tr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xmlns="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xmlns="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1744865" y="753925"/>
            <a:ext cx="5534333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DEĞİŞİM PROGRAMLARI</a:t>
            </a:r>
            <a:endParaRPr lang="tr-TR" sz="3000" b="1" cap="none" spc="-45" dirty="0">
              <a:solidFill>
                <a:srgbClr val="0061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Google Shape;162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650191" y="2056668"/>
            <a:ext cx="1800225" cy="906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63;p9"/>
          <p:cNvPicPr preferRelativeResize="0"/>
          <p:nvPr/>
        </p:nvPicPr>
        <p:blipFill rotWithShape="1">
          <a:blip r:embed="rId9">
            <a:alphaModFix/>
          </a:blip>
          <a:srcRect l="24008" t="12250" r="23749" b="10750"/>
          <a:stretch/>
        </p:blipFill>
        <p:spPr>
          <a:xfrm>
            <a:off x="4223869" y="2037960"/>
            <a:ext cx="1039019" cy="944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64;p9"/>
          <p:cNvPicPr preferRelativeResize="0"/>
          <p:nvPr/>
        </p:nvPicPr>
        <p:blipFill rotWithShape="1">
          <a:blip r:embed="rId10">
            <a:alphaModFix/>
          </a:blip>
          <a:srcRect l="24700" t="12360" r="24450" b="23712"/>
          <a:stretch/>
        </p:blipFill>
        <p:spPr>
          <a:xfrm>
            <a:off x="1106075" y="1992319"/>
            <a:ext cx="1267619" cy="94977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159;p9"/>
          <p:cNvSpPr txBox="1"/>
          <p:nvPr/>
        </p:nvSpPr>
        <p:spPr>
          <a:xfrm>
            <a:off x="302101" y="2976076"/>
            <a:ext cx="2885528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400" u="none" strike="noStrike" cap="none" dirty="0">
                <a:ea typeface="Arial"/>
                <a:cs typeface="Arial"/>
                <a:sym typeface="Arial"/>
              </a:rPr>
              <a:t>FARABİ DEĞİŞİM PROGRAMI</a:t>
            </a:r>
            <a:endParaRPr sz="14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u="none" strike="noStrike" cap="none" dirty="0"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400" u="none" strike="noStrike" cap="none" dirty="0">
                <a:ea typeface="Arial"/>
                <a:cs typeface="Arial"/>
                <a:sym typeface="Arial"/>
              </a:rPr>
              <a:t>Anlaşmalı Program Sayısı: 60</a:t>
            </a:r>
            <a:endParaRPr sz="14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400" u="none" strike="noStrike" cap="none" dirty="0">
                <a:ea typeface="Arial"/>
                <a:cs typeface="Arial"/>
                <a:sym typeface="Arial"/>
              </a:rPr>
              <a:t>Giden Öğrenci Sayısı: </a:t>
            </a:r>
            <a:r>
              <a:rPr lang="tr-TR" sz="1400" u="none" strike="noStrike" cap="none" dirty="0" smtClean="0">
                <a:ea typeface="Arial"/>
                <a:cs typeface="Arial"/>
                <a:sym typeface="Arial"/>
              </a:rPr>
              <a:t>-</a:t>
            </a:r>
            <a:endParaRPr sz="14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400" u="none" strike="noStrike" cap="none" dirty="0">
                <a:ea typeface="Arial"/>
                <a:cs typeface="Arial"/>
                <a:sym typeface="Arial"/>
              </a:rPr>
              <a:t>Gelen Öğrenci Sayısı: -</a:t>
            </a:r>
            <a:endParaRPr sz="14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u="none" strike="noStrike" cap="none" dirty="0">
              <a:solidFill>
                <a:srgbClr val="3A3838"/>
              </a:solidFill>
              <a:latin typeface="Moderat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23" name="Google Shape;160;p9"/>
          <p:cNvSpPr txBox="1"/>
          <p:nvPr/>
        </p:nvSpPr>
        <p:spPr>
          <a:xfrm>
            <a:off x="3187629" y="2989664"/>
            <a:ext cx="3111500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400" u="none" strike="noStrike" cap="none" dirty="0">
                <a:ea typeface="Arial"/>
                <a:cs typeface="Arial"/>
                <a:sym typeface="Arial"/>
              </a:rPr>
              <a:t>MEVLANA DEĞİŞİM PROGRAMI</a:t>
            </a:r>
            <a:endParaRPr sz="14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u="none" strike="noStrike" cap="none" dirty="0"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400" u="none" strike="noStrike" cap="none" dirty="0">
                <a:ea typeface="Arial"/>
                <a:cs typeface="Arial"/>
                <a:sym typeface="Arial"/>
              </a:rPr>
              <a:t>Anlaşmalı Program Sayısı: 24</a:t>
            </a:r>
            <a:endParaRPr sz="14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400" u="none" strike="noStrike" cap="none" dirty="0">
                <a:ea typeface="Arial"/>
                <a:cs typeface="Arial"/>
                <a:sym typeface="Arial"/>
              </a:rPr>
              <a:t>Giden Öğrenci Sayısı: -</a:t>
            </a:r>
            <a:endParaRPr sz="14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400" u="none" strike="noStrike" cap="none" dirty="0">
                <a:ea typeface="Arial"/>
                <a:cs typeface="Arial"/>
                <a:sym typeface="Arial"/>
              </a:rPr>
              <a:t>Gelen Öğrenci Sayısı: -</a:t>
            </a:r>
            <a:endParaRPr sz="1400" dirty="0"/>
          </a:p>
        </p:txBody>
      </p:sp>
      <p:sp>
        <p:nvSpPr>
          <p:cNvPr id="24" name="Google Shape;161;p9"/>
          <p:cNvSpPr txBox="1"/>
          <p:nvPr/>
        </p:nvSpPr>
        <p:spPr>
          <a:xfrm>
            <a:off x="5971557" y="2996578"/>
            <a:ext cx="3213100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400" u="none" strike="noStrike" cap="none" dirty="0">
                <a:ea typeface="Arial"/>
                <a:cs typeface="Arial"/>
                <a:sym typeface="Arial"/>
              </a:rPr>
              <a:t>ERASMUS+ DEĞİŞİM PROGRAMI</a:t>
            </a:r>
            <a:endParaRPr sz="14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u="none" strike="noStrike" cap="none" dirty="0"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400" u="none" strike="noStrike" cap="none" dirty="0">
                <a:ea typeface="Arial"/>
                <a:cs typeface="Arial"/>
                <a:sym typeface="Arial"/>
              </a:rPr>
              <a:t>Anlaşmalı Program Sayısı: </a:t>
            </a:r>
            <a:r>
              <a:rPr lang="tr-TR" sz="1400" u="none" strike="noStrike" cap="none" dirty="0" smtClean="0">
                <a:ea typeface="Arial"/>
                <a:cs typeface="Arial"/>
                <a:sym typeface="Arial"/>
              </a:rPr>
              <a:t>5</a:t>
            </a:r>
            <a:endParaRPr sz="1400" u="none" strike="noStrike" cap="none" dirty="0"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400" u="none" strike="noStrike" cap="none" dirty="0">
                <a:ea typeface="Arial"/>
                <a:cs typeface="Arial"/>
                <a:sym typeface="Arial"/>
              </a:rPr>
              <a:t>Giden Öğrenci Sayısı: </a:t>
            </a:r>
            <a:r>
              <a:rPr lang="tr-TR" sz="1400" u="none" strike="noStrike" cap="none" dirty="0" smtClean="0">
                <a:ea typeface="Arial"/>
                <a:cs typeface="Arial"/>
                <a:sym typeface="Arial"/>
              </a:rPr>
              <a:t>1</a:t>
            </a:r>
            <a:endParaRPr sz="1400" u="none" strike="noStrike" cap="none" dirty="0"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400" u="none" strike="noStrike" cap="none" dirty="0">
                <a:ea typeface="Arial"/>
                <a:cs typeface="Arial"/>
                <a:sym typeface="Arial"/>
              </a:rPr>
              <a:t>Gelen Öğrenci Sayısı: -</a:t>
            </a:r>
            <a:endParaRPr sz="1400" u="none" strike="noStrike" cap="none" dirty="0">
              <a:ea typeface="Arial"/>
              <a:cs typeface="Arial"/>
              <a:sym typeface="Arial"/>
            </a:endParaRPr>
          </a:p>
        </p:txBody>
      </p:sp>
      <p:sp>
        <p:nvSpPr>
          <p:cNvPr id="25" name="8 Metin kutusu"/>
          <p:cNvSpPr txBox="1"/>
          <p:nvPr/>
        </p:nvSpPr>
        <p:spPr>
          <a:xfrm>
            <a:off x="-374648" y="4518455"/>
            <a:ext cx="9893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 smtClean="0"/>
              <a:t>Mevlana </a:t>
            </a:r>
            <a:r>
              <a:rPr lang="tr-TR" sz="1400" dirty="0"/>
              <a:t>Değişim Programı ve Farabi Değişim </a:t>
            </a:r>
            <a:endParaRPr lang="tr-TR" sz="1400" dirty="0" smtClean="0"/>
          </a:p>
          <a:p>
            <a:pPr algn="ctr"/>
            <a:r>
              <a:rPr lang="tr-TR" sz="1400" dirty="0" smtClean="0"/>
              <a:t>Programı </a:t>
            </a:r>
            <a:r>
              <a:rPr lang="tr-TR" sz="1400" dirty="0"/>
              <a:t>kapsamında </a:t>
            </a:r>
            <a:r>
              <a:rPr lang="tr-TR" sz="1400" dirty="0" smtClean="0"/>
              <a:t>2023-24 eğitim </a:t>
            </a:r>
            <a:r>
              <a:rPr lang="tr-TR" sz="1400" dirty="0"/>
              <a:t>öğretim yılında YÖK kararı ile değişim yapılmamaktadır.</a:t>
            </a:r>
          </a:p>
        </p:txBody>
      </p:sp>
    </p:spTree>
    <p:extLst>
      <p:ext uri="{BB962C8B-B14F-4D97-AF65-F5344CB8AC3E}">
        <p14:creationId xmlns:p14="http://schemas.microsoft.com/office/powerpoint/2010/main" val="354611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871199" y="6253655"/>
                <a:ext cx="1608083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rts.cu.edu.tr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xmlns="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xmlns="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1744865" y="753925"/>
            <a:ext cx="5534333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DEĞİŞİM PROGRAMLARI</a:t>
            </a:r>
            <a:endParaRPr lang="tr-TR" sz="3000" b="1" cap="none" spc="-45" dirty="0">
              <a:solidFill>
                <a:srgbClr val="0061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0" y="2002847"/>
            <a:ext cx="8809463" cy="284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91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871199" y="6253655"/>
                <a:ext cx="1608083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rts.cu.edu.tr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xmlns="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xmlns="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1744865" y="753925"/>
            <a:ext cx="5534333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ATÖLYELER VE UYGULAMA BİRİMLERİ</a:t>
            </a:r>
            <a:endParaRPr lang="tr-TR" sz="3000" b="1" cap="none" spc="-45" dirty="0">
              <a:solidFill>
                <a:srgbClr val="0061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0" y="1589912"/>
            <a:ext cx="3218832" cy="1810593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044" y="1506868"/>
            <a:ext cx="1774634" cy="2484489"/>
          </a:xfrm>
          <a:prstGeom prst="rect">
            <a:avLst/>
          </a:prstGeom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044" y="4030861"/>
            <a:ext cx="2877014" cy="143140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5410200" y="1625727"/>
            <a:ext cx="3565849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defTabSz="685800">
              <a:buFont typeface="Arial" panose="020B0604020202020204" pitchFamily="34" charset="0"/>
              <a:buChar char="•"/>
              <a:defRPr/>
            </a:pPr>
            <a:r>
              <a:rPr lang="tr-TR" sz="1600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Özgür Sinematek</a:t>
            </a:r>
            <a:endParaRPr lang="tr-TR" sz="1600" spc="-4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defTabSz="685800">
              <a:buFont typeface="Arial" panose="020B0604020202020204" pitchFamily="34" charset="0"/>
              <a:buChar char="•"/>
              <a:defRPr/>
            </a:pPr>
            <a:r>
              <a:rPr lang="tr-TR" sz="1600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Çukurova İletişim Belgesel Atölyesi (ÇİBA)</a:t>
            </a:r>
            <a:endParaRPr lang="tr-TR" sz="1600" spc="-4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defTabSz="685800">
              <a:buFont typeface="Arial" panose="020B0604020202020204" pitchFamily="34" charset="0"/>
              <a:buChar char="•"/>
              <a:defRPr/>
            </a:pPr>
            <a:r>
              <a:rPr lang="tr-T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Çukurova </a:t>
            </a: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Üniversitesi İnternet Televizyonculuğu Atölyesi </a:t>
            </a:r>
            <a:r>
              <a:rPr lang="tr-T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(ÇİİTA)</a:t>
            </a:r>
          </a:p>
          <a:p>
            <a:pPr marL="285750" lvl="0" indent="-285750" defTabSz="685800">
              <a:buFont typeface="Arial" panose="020B0604020202020204" pitchFamily="34" charset="0"/>
              <a:buChar char="•"/>
              <a:defRPr/>
            </a:pPr>
            <a:r>
              <a:rPr lang="tr-T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Feminist Stüdyo</a:t>
            </a:r>
            <a:endParaRPr lang="tr-T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tr-TR" sz="1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tr-TR" sz="1400" b="1" dirty="0">
              <a:solidFill>
                <a:srgbClr val="DD804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 rotWithShape="1">
          <a:blip r:embed="rId11"/>
          <a:srcRect t="14512" r="1340" b="13049"/>
          <a:stretch/>
        </p:blipFill>
        <p:spPr>
          <a:xfrm>
            <a:off x="43539" y="3526611"/>
            <a:ext cx="3402652" cy="187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97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871199" y="6253655"/>
                <a:ext cx="1608083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rts.cu.edu.tr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xmlns="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xmlns="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1273999" y="734718"/>
            <a:ext cx="6326173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STAJ, İŞ BİRLİKLERİ VE İŞ OLANAKLARI</a:t>
            </a:r>
          </a:p>
        </p:txBody>
      </p:sp>
      <p:pic>
        <p:nvPicPr>
          <p:cNvPr id="18" name="Picture 5">
            <a:extLst>
              <a:ext uri="{FF2B5EF4-FFF2-40B4-BE49-F238E27FC236}">
                <a16:creationId xmlns:a16="http://schemas.microsoft.com/office/drawing/2014/main" xmlns="" id="{22D76017-97FF-424C-BA58-3B122FD94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63" y="1584058"/>
            <a:ext cx="2572531" cy="1741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Resim 16">
            <a:extLst>
              <a:ext uri="{FF2B5EF4-FFF2-40B4-BE49-F238E27FC236}">
                <a16:creationId xmlns:a16="http://schemas.microsoft.com/office/drawing/2014/main" xmlns="" id="{22EDA174-0FB1-A743-A90C-156AC7108BB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843" y="1590509"/>
            <a:ext cx="1389304" cy="156895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</p:pic>
      <p:pic>
        <p:nvPicPr>
          <p:cNvPr id="22" name="Resim 17">
            <a:extLst>
              <a:ext uri="{FF2B5EF4-FFF2-40B4-BE49-F238E27FC236}">
                <a16:creationId xmlns:a16="http://schemas.microsoft.com/office/drawing/2014/main" xmlns="" id="{C8D6F9B5-F50E-5A46-8CB0-F1E5E9EE2CB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1333" r="23065"/>
          <a:stretch/>
        </p:blipFill>
        <p:spPr>
          <a:xfrm>
            <a:off x="467612" y="3417131"/>
            <a:ext cx="1788304" cy="164154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xmlns="" id="{A8545402-D5A2-6C4D-A652-C948D83CA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194" y="3289716"/>
            <a:ext cx="1830838" cy="183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Resim 14">
            <a:extLst>
              <a:ext uri="{FF2B5EF4-FFF2-40B4-BE49-F238E27FC236}">
                <a16:creationId xmlns:a16="http://schemas.microsoft.com/office/drawing/2014/main" xmlns="" id="{361A360F-E3A9-9A4D-A133-DBA4870BD28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36741"/>
          <a:stretch/>
        </p:blipFill>
        <p:spPr>
          <a:xfrm>
            <a:off x="7101069" y="3458632"/>
            <a:ext cx="1753864" cy="33031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xmlns="" id="{A83DC31C-4A50-384E-A1FD-A36BE02EEC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1" t="30487" r="13121" b="32943"/>
          <a:stretch/>
        </p:blipFill>
        <p:spPr bwMode="auto">
          <a:xfrm>
            <a:off x="4592624" y="4175172"/>
            <a:ext cx="2508445" cy="86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8">
            <a:extLst>
              <a:ext uri="{FF2B5EF4-FFF2-40B4-BE49-F238E27FC236}">
                <a16:creationId xmlns:a16="http://schemas.microsoft.com/office/drawing/2014/main" xmlns="" id="{2761C0D3-3736-6B46-959A-1DDF48A4F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839" y="4137235"/>
            <a:ext cx="1788304" cy="119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387" y="1815721"/>
            <a:ext cx="3443835" cy="127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96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871199" y="6253655"/>
                <a:ext cx="1608083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rts.cu.edu.tr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xmlns="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xmlns="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1273999" y="734718"/>
            <a:ext cx="6326173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PROJELER, BAŞARILAR VE ÖDÜLLER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25" y="3546286"/>
            <a:ext cx="2605952" cy="1864616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015" y="1515295"/>
            <a:ext cx="2918497" cy="1948658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513" y="1528136"/>
            <a:ext cx="2903726" cy="1935817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07464" y="4066891"/>
            <a:ext cx="3232195" cy="1230531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671" y="3623491"/>
            <a:ext cx="2869567" cy="1888427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2825" y="1521919"/>
            <a:ext cx="2605951" cy="194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61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871199" y="6253655"/>
                <a:ext cx="1608083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rts.cu.edu.tr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xmlns="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xmlns="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1273999" y="734718"/>
            <a:ext cx="6326173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PROJELER, BAŞARILAR VE ÖDÜLLER</a:t>
            </a:r>
          </a:p>
        </p:txBody>
      </p:sp>
      <p:pic>
        <p:nvPicPr>
          <p:cNvPr id="20" name="Picture 2" descr="“Karıncanın Ayak İzleri”, “Efruz” ve “Sinema Yaşıyor” filmlerinin posterleri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62" y="1629685"/>
            <a:ext cx="3591602" cy="168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Metin kutusu 13"/>
          <p:cNvSpPr txBox="1"/>
          <p:nvPr/>
        </p:nvSpPr>
        <p:spPr>
          <a:xfrm>
            <a:off x="4683512" y="1609119"/>
            <a:ext cx="42820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sz="1400" dirty="0"/>
              <a:t>18-24 Eylül 2023 tarihleri arasında </a:t>
            </a:r>
            <a:r>
              <a:rPr lang="tr-TR" sz="1400" dirty="0" smtClean="0"/>
              <a:t>düzenlenen </a:t>
            </a:r>
            <a:r>
              <a:rPr lang="tr-TR" sz="1400" dirty="0"/>
              <a:t>olan 30. Uluslararası Adana Altın Koza Film Festivali’nde, Ulusal Öğrenci Filmleri Yarışması, Kurmaca kategorisinde Ümit Güç’ün “Karıncanın Ayak İzleri</a:t>
            </a:r>
            <a:r>
              <a:rPr lang="tr-TR" sz="1400" dirty="0" smtClean="0"/>
              <a:t>” ödül kazandı. </a:t>
            </a:r>
            <a:r>
              <a:rPr lang="tr-TR" sz="1400" dirty="0"/>
              <a:t>Adana Kısa Film Yarışması’nda ise Emre Karakuş’un “</a:t>
            </a:r>
            <a:r>
              <a:rPr lang="tr-TR" sz="1400" dirty="0" err="1"/>
              <a:t>Efruz</a:t>
            </a:r>
            <a:r>
              <a:rPr lang="tr-TR" sz="1400" dirty="0"/>
              <a:t>”  ve Radyo, Televizyon ve Sinema Yüksek Lisans Programı öğrencisi </a:t>
            </a:r>
            <a:r>
              <a:rPr lang="tr-TR" sz="1400" dirty="0" err="1"/>
              <a:t>Batukan</a:t>
            </a:r>
            <a:r>
              <a:rPr lang="tr-TR" sz="1400" dirty="0"/>
              <a:t> </a:t>
            </a:r>
            <a:r>
              <a:rPr lang="tr-TR" sz="1400" dirty="0" err="1"/>
              <a:t>Ceyran’ın</a:t>
            </a:r>
            <a:r>
              <a:rPr lang="tr-TR" sz="1400" dirty="0"/>
              <a:t> “Sinema Yaşıyor” adlı filmleri </a:t>
            </a:r>
            <a:r>
              <a:rPr lang="tr-TR" sz="1400" dirty="0" smtClean="0"/>
              <a:t>finale kaldılar.</a:t>
            </a:r>
            <a:endParaRPr lang="tr-TR" sz="1400" dirty="0"/>
          </a:p>
        </p:txBody>
      </p:sp>
      <p:pic>
        <p:nvPicPr>
          <p:cNvPr id="21" name="Resim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1465" y="3509651"/>
            <a:ext cx="1394642" cy="1802740"/>
          </a:xfrm>
          <a:prstGeom prst="rect">
            <a:avLst/>
          </a:prstGeom>
        </p:spPr>
      </p:pic>
      <p:sp>
        <p:nvSpPr>
          <p:cNvPr id="22" name="Dikdörtgen 21"/>
          <p:cNvSpPr/>
          <p:nvPr/>
        </p:nvSpPr>
        <p:spPr>
          <a:xfrm>
            <a:off x="4683512" y="3686027"/>
            <a:ext cx="428206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1400" dirty="0"/>
              <a:t>Yönetmenliğini Gülin Ören, </a:t>
            </a:r>
            <a:r>
              <a:rPr lang="tr-TR" sz="1400" dirty="0" err="1"/>
              <a:t>Batukan</a:t>
            </a:r>
            <a:r>
              <a:rPr lang="tr-TR" sz="1400" dirty="0"/>
              <a:t> </a:t>
            </a:r>
            <a:r>
              <a:rPr lang="tr-TR" sz="1400" dirty="0" err="1"/>
              <a:t>Ceyran</a:t>
            </a:r>
            <a:r>
              <a:rPr lang="tr-TR" sz="1400" dirty="0"/>
              <a:t>, Emre </a:t>
            </a:r>
            <a:r>
              <a:rPr lang="tr-TR" sz="1400" dirty="0" err="1"/>
              <a:t>Traş</a:t>
            </a:r>
            <a:r>
              <a:rPr lang="tr-TR" sz="1400" dirty="0"/>
              <a:t>, Kerem Sürmeli ve Murat </a:t>
            </a:r>
            <a:r>
              <a:rPr lang="tr-TR" sz="1400" dirty="0" err="1"/>
              <a:t>Kalaoğlu’nun</a:t>
            </a:r>
            <a:r>
              <a:rPr lang="tr-TR" sz="1400" dirty="0"/>
              <a:t> üstlendiği ve </a:t>
            </a:r>
            <a:r>
              <a:rPr lang="tr-TR" sz="1400" dirty="0" smtClean="0"/>
              <a:t>danışmanlığını Dr</a:t>
            </a:r>
            <a:r>
              <a:rPr lang="tr-TR" sz="1400" dirty="0"/>
              <a:t>. </a:t>
            </a:r>
            <a:r>
              <a:rPr lang="tr-TR" sz="1400" dirty="0" err="1"/>
              <a:t>Öğr</a:t>
            </a:r>
            <a:r>
              <a:rPr lang="tr-TR" sz="1400" dirty="0"/>
              <a:t>. Üyesi Özge Nilay </a:t>
            </a:r>
            <a:r>
              <a:rPr lang="tr-TR" sz="1400" dirty="0" err="1" smtClean="0"/>
              <a:t>Erbalaban</a:t>
            </a:r>
            <a:r>
              <a:rPr lang="tr-TR" sz="1400" dirty="0" smtClean="0"/>
              <a:t> Gürbüz’ün </a:t>
            </a:r>
            <a:r>
              <a:rPr lang="tr-TR" sz="1400" dirty="0" smtClean="0"/>
              <a:t>yaptığı «</a:t>
            </a:r>
            <a:r>
              <a:rPr lang="tr-TR" sz="1400" dirty="0" err="1" smtClean="0"/>
              <a:t>Co</a:t>
            </a:r>
            <a:r>
              <a:rPr lang="tr-TR" sz="1400" dirty="0" smtClean="0"/>
              <a:t> </a:t>
            </a:r>
            <a:r>
              <a:rPr lang="tr-TR" sz="1400" dirty="0" err="1" smtClean="0"/>
              <a:t>Living</a:t>
            </a:r>
            <a:r>
              <a:rPr lang="tr-TR" sz="1400" dirty="0" smtClean="0"/>
              <a:t>» </a:t>
            </a:r>
            <a:r>
              <a:rPr lang="tr-TR" sz="1400" dirty="0"/>
              <a:t>isimli belgesel filmi, Bozcaada Uluslararası Ekolojik Belgesel Festivalinin (BIFED) GAIA öğrenci kategorisi seçmelerine kalan filmler arasında yerini aldı</a:t>
            </a:r>
            <a:r>
              <a:rPr lang="tr-TR" sz="1400" dirty="0" smtClean="0"/>
              <a:t>.</a:t>
            </a:r>
            <a:endParaRPr lang="tr-TR" sz="1400" dirty="0"/>
          </a:p>
        </p:txBody>
      </p:sp>
    </p:spTree>
    <p:extLst>
      <p:ext uri="{BB962C8B-B14F-4D97-AF65-F5344CB8AC3E}">
        <p14:creationId xmlns:p14="http://schemas.microsoft.com/office/powerpoint/2010/main" val="402857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871199" y="6253655"/>
                <a:ext cx="1608083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rts.cu.edu.tr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xmlns="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xmlns="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1744865" y="705933"/>
            <a:ext cx="5534333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GENEL BİLGİLER</a:t>
            </a:r>
            <a:endParaRPr lang="tr-TR" sz="3000" b="1" cap="none" spc="-45" dirty="0">
              <a:solidFill>
                <a:srgbClr val="0061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4572000" y="2370863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tr-TR" dirty="0" smtClean="0"/>
              <a:t>İLAD </a:t>
            </a:r>
            <a:r>
              <a:rPr lang="tr-TR" dirty="0" err="1"/>
              <a:t>Akreditasyonu'na</a:t>
            </a:r>
            <a:r>
              <a:rPr lang="tr-TR" dirty="0"/>
              <a:t> sahip Türkiye çapındaki </a:t>
            </a:r>
            <a:r>
              <a:rPr lang="tr-TR" dirty="0" smtClean="0"/>
              <a:t>18 Radyo, Televizyon ve Sinema bölümünden biriyiz.</a:t>
            </a:r>
          </a:p>
          <a:p>
            <a:pPr algn="just"/>
            <a:endParaRPr lang="tr-TR" dirty="0"/>
          </a:p>
          <a:p>
            <a:pPr algn="just"/>
            <a:r>
              <a:rPr lang="tr-TR" dirty="0" smtClean="0"/>
              <a:t>İletişim Fakültesi içerisinde akredite olan tek bölümüz.</a:t>
            </a:r>
            <a:endParaRPr lang="tr-TR" dirty="0"/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" r="1712" b="1317"/>
          <a:stretch/>
        </p:blipFill>
        <p:spPr>
          <a:xfrm>
            <a:off x="226680" y="1828801"/>
            <a:ext cx="4373895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89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871199" y="6253655"/>
                <a:ext cx="1608083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rts.cu.edu.tr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xmlns="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xmlns="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1273999" y="734718"/>
            <a:ext cx="6326173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İLETİŞİM KANALLARI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25" y="1462538"/>
            <a:ext cx="3741858" cy="2948160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032" y="3131349"/>
            <a:ext cx="4494848" cy="2288235"/>
          </a:xfrm>
          <a:prstGeom prst="rect">
            <a:avLst/>
          </a:prstGeom>
        </p:spPr>
      </p:pic>
      <p:sp>
        <p:nvSpPr>
          <p:cNvPr id="12" name="Dikdörtgen 11"/>
          <p:cNvSpPr/>
          <p:nvPr/>
        </p:nvSpPr>
        <p:spPr>
          <a:xfrm>
            <a:off x="4141967" y="1646014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685800">
              <a:defRPr/>
            </a:pPr>
            <a:r>
              <a:rPr lang="tr-TR" b="1" spc="-45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Google </a:t>
            </a:r>
            <a:r>
              <a:rPr lang="tr-TR" b="1" spc="-45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Classroom</a:t>
            </a:r>
            <a:r>
              <a:rPr lang="tr-TR" b="1" spc="-45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RTS Bölüm Sayfası</a:t>
            </a:r>
          </a:p>
          <a:p>
            <a:pPr lvl="0" defTabSz="685800">
              <a:defRPr/>
            </a:pPr>
            <a:r>
              <a:rPr lang="tr-TR" b="1" spc="-45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Sınıf </a:t>
            </a:r>
            <a:r>
              <a:rPr lang="tr-TR" b="1" spc="-45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kodu: </a:t>
            </a:r>
            <a:r>
              <a:rPr lang="tr-TR" b="1" spc="-45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ebrdhwc</a:t>
            </a:r>
            <a:endParaRPr lang="tr-TR" b="1" spc="-45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defTabSz="685800">
              <a:defRPr/>
            </a:pPr>
            <a:endParaRPr lang="tr-TR" sz="1400" b="1" u="sng" spc="-45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Dikdörtgen 26"/>
          <p:cNvSpPr/>
          <p:nvPr/>
        </p:nvSpPr>
        <p:spPr>
          <a:xfrm>
            <a:off x="33454" y="450641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685800">
              <a:defRPr/>
            </a:pPr>
            <a:r>
              <a:rPr lang="tr-TR" b="1" spc="-45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Microsoft </a:t>
            </a:r>
            <a:r>
              <a:rPr lang="tr-TR" b="1" spc="-45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Teams</a:t>
            </a:r>
            <a:r>
              <a:rPr lang="tr-TR" b="1" spc="-45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RTS Radyo, Televizyon ve Sinema Bölümü (Öğretim Elemanı ve Öğrenciler)</a:t>
            </a:r>
            <a:endParaRPr lang="tr-TR" b="1" spc="-45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09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871199" y="6253655"/>
                <a:ext cx="1608083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rts.cu.edu.tr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xmlns="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xmlns="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1619271" y="879300"/>
            <a:ext cx="5534333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 SAYFAMIZ </a:t>
            </a:r>
          </a:p>
          <a:p>
            <a:pPr algn="ctr" defTabSz="685800">
              <a:defRPr/>
            </a:pPr>
            <a:r>
              <a:rPr lang="tr-TR" sz="3000" b="1" cap="none" spc="-45" dirty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ts.cu.edu.tr</a:t>
            </a:r>
            <a:endParaRPr lang="tr-TR" sz="3000" b="1" cap="none" spc="-45" dirty="0">
              <a:solidFill>
                <a:srgbClr val="0061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1576175"/>
            <a:ext cx="7772399" cy="379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21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871199" y="6253655"/>
                <a:ext cx="1608083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rts.cu.edu.tr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xmlns="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xmlns="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953906" y="885276"/>
            <a:ext cx="7145120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ORYANTASYON SUNUMLARI</a:t>
            </a:r>
          </a:p>
          <a:p>
            <a:pPr algn="ctr" defTabSz="685800">
              <a:defRPr/>
            </a:pPr>
            <a:r>
              <a:rPr lang="tr-TR" sz="3000" b="1" cap="none" spc="-45" dirty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https://rts.cu.edu.tr/cu/egitim/oryantasyon</a:t>
            </a: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966" y="1555096"/>
            <a:ext cx="4514153" cy="375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51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871199" y="6253655"/>
                <a:ext cx="1608083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rts.cu.edu.tr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xmlns="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xmlns="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1619271" y="879300"/>
            <a:ext cx="5534333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INSTAGRAM</a:t>
            </a:r>
          </a:p>
          <a:p>
            <a:pPr algn="ctr" defTabSz="685800">
              <a:defRPr/>
            </a:pPr>
            <a:r>
              <a:rPr lang="tr-TR" sz="3000" b="1" cap="none" spc="-45" dirty="0" err="1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cu_iletisim_fakultesi</a:t>
            </a:r>
            <a:endParaRPr lang="tr-TR" sz="3000" b="1" cap="none" spc="-45" dirty="0">
              <a:solidFill>
                <a:srgbClr val="0061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690" y="1492370"/>
            <a:ext cx="5866621" cy="385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34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871199" y="6253655"/>
                <a:ext cx="1608083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rts.cu.edu.tr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xmlns="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xmlns="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1305296" y="938540"/>
            <a:ext cx="6413472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YOUTUBE</a:t>
            </a:r>
          </a:p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Çukurova Üniversitesi İletişim Fakültesi</a:t>
            </a:r>
            <a:endParaRPr lang="tr-TR" sz="3000" b="1" cap="none" spc="-45" dirty="0">
              <a:solidFill>
                <a:srgbClr val="0061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06" y="1449190"/>
            <a:ext cx="7413268" cy="355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55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9C8148-1699-8470-1D91-3EDDD9D226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4889444"/>
            <a:ext cx="6858000" cy="525518"/>
          </a:xfrm>
        </p:spPr>
        <p:txBody>
          <a:bodyPr>
            <a:noAutofit/>
          </a:bodyPr>
          <a:lstStyle/>
          <a:p>
            <a:r>
              <a:rPr lang="tr-TR" sz="3300" dirty="0"/>
              <a:t>Dinlediğiniz için </a:t>
            </a:r>
            <a:r>
              <a:rPr lang="tr-TR" sz="3300" dirty="0" smtClean="0"/>
              <a:t>teşekkürler ve başarılar</a:t>
            </a:r>
            <a:endParaRPr lang="tr-TR" sz="33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AEBB04E2-20C1-382E-896B-A09E353D6D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5" b="18016"/>
          <a:stretch/>
        </p:blipFill>
        <p:spPr bwMode="auto">
          <a:xfrm>
            <a:off x="0" y="857250"/>
            <a:ext cx="9144000" cy="384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xmlns="" id="{767B1BA7-D2F7-7C65-4C78-6E9D41174544}"/>
              </a:ext>
            </a:extLst>
          </p:cNvPr>
          <p:cNvSpPr txBox="1">
            <a:spLocks/>
          </p:cNvSpPr>
          <p:nvPr/>
        </p:nvSpPr>
        <p:spPr>
          <a:xfrm>
            <a:off x="-1" y="5610299"/>
            <a:ext cx="1461892" cy="238646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350" dirty="0">
                <a:solidFill>
                  <a:prstClr val="white"/>
                </a:solidFill>
                <a:latin typeface="Calibri" panose="020F0502020204030204"/>
              </a:rPr>
              <a:t>19/08/2022</a:t>
            </a:r>
          </a:p>
        </p:txBody>
      </p:sp>
      <p:pic>
        <p:nvPicPr>
          <p:cNvPr id="9" name="Picture 8" descr="Logo">
            <a:extLst>
              <a:ext uri="{FF2B5EF4-FFF2-40B4-BE49-F238E27FC236}">
                <a16:creationId xmlns:a16="http://schemas.microsoft.com/office/drawing/2014/main" xmlns="" id="{24C105AA-D8A3-5B1F-23EA-420DC24AAB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959" y="3705152"/>
            <a:ext cx="910541" cy="908203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xmlns="" id="{B041F8A6-1C8A-0BD1-F69D-C7135E2989CD}"/>
              </a:ext>
            </a:extLst>
          </p:cNvPr>
          <p:cNvSpPr txBox="1">
            <a:spLocks/>
          </p:cNvSpPr>
          <p:nvPr/>
        </p:nvSpPr>
        <p:spPr>
          <a:xfrm>
            <a:off x="3314699" y="5610298"/>
            <a:ext cx="2904245" cy="238646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endParaRPr lang="tr-TR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xmlns="" id="{5B2746F0-B8D3-4386-8B6D-F8A9B4C98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4470" y="6353248"/>
            <a:ext cx="1949530" cy="238646"/>
          </a:xfrm>
        </p:spPr>
        <p:txBody>
          <a:bodyPr/>
          <a:lstStyle/>
          <a:p>
            <a:pPr defTabSz="685800"/>
            <a:r>
              <a:rPr lang="tr-TR" sz="1350" dirty="0" smtClean="0">
                <a:solidFill>
                  <a:prstClr val="white"/>
                </a:solidFill>
                <a:latin typeface="Calibri" panose="020F0502020204030204"/>
              </a:rPr>
              <a:t>rts.cu.edu.tr</a:t>
            </a:r>
            <a:endParaRPr lang="tr-TR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451" y="3743325"/>
            <a:ext cx="870030" cy="8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35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871199" y="6253655"/>
                <a:ext cx="1608083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rts.cu.edu.tr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xmlns="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xmlns="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1744865" y="705933"/>
            <a:ext cx="5534333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GENEL BİLGİLER</a:t>
            </a:r>
            <a:endParaRPr lang="tr-TR" sz="3000" b="1" cap="none" spc="-45" dirty="0">
              <a:solidFill>
                <a:srgbClr val="0061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6791561"/>
              </p:ext>
            </p:extLst>
          </p:nvPr>
        </p:nvGraphicFramePr>
        <p:xfrm>
          <a:off x="1744865" y="3228411"/>
          <a:ext cx="5752465" cy="2110740"/>
        </p:xfrm>
        <a:graphic>
          <a:graphicData uri="http://schemas.openxmlformats.org/drawingml/2006/table">
            <a:tbl>
              <a:tblPr/>
              <a:tblGrid>
                <a:gridCol w="331470">
                  <a:extLst>
                    <a:ext uri="{9D8B030D-6E8A-4147-A177-3AD203B41FA5}">
                      <a16:colId xmlns:a16="http://schemas.microsoft.com/office/drawing/2014/main" xmlns="" val="629027542"/>
                    </a:ext>
                  </a:extLst>
                </a:gridCol>
                <a:gridCol w="2275840">
                  <a:extLst>
                    <a:ext uri="{9D8B030D-6E8A-4147-A177-3AD203B41FA5}">
                      <a16:colId xmlns:a16="http://schemas.microsoft.com/office/drawing/2014/main" xmlns="" val="2178359933"/>
                    </a:ext>
                  </a:extLst>
                </a:gridCol>
                <a:gridCol w="1438275">
                  <a:extLst>
                    <a:ext uri="{9D8B030D-6E8A-4147-A177-3AD203B41FA5}">
                      <a16:colId xmlns:a16="http://schemas.microsoft.com/office/drawing/2014/main" xmlns="" val="451451433"/>
                    </a:ext>
                  </a:extLst>
                </a:gridCol>
                <a:gridCol w="836295">
                  <a:extLst>
                    <a:ext uri="{9D8B030D-6E8A-4147-A177-3AD203B41FA5}">
                      <a16:colId xmlns:a16="http://schemas.microsoft.com/office/drawing/2014/main" xmlns="" val="4189866572"/>
                    </a:ext>
                  </a:extLst>
                </a:gridCol>
                <a:gridCol w="870585">
                  <a:extLst>
                    <a:ext uri="{9D8B030D-6E8A-4147-A177-3AD203B41FA5}">
                      <a16:colId xmlns:a16="http://schemas.microsoft.com/office/drawing/2014/main" xmlns="" val="262811992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fontAlgn="t"/>
                      <a:r>
                        <a:rPr lang="tr-TR">
                          <a:effectLst/>
                        </a:rPr>
                        <a:t> 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000" b="1">
                          <a:solidFill>
                            <a:srgbClr val="000000"/>
                          </a:solidFill>
                          <a:effectLst/>
                        </a:rPr>
                        <a:t>Üniversite Adı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000" b="1" dirty="0">
                          <a:solidFill>
                            <a:srgbClr val="000000"/>
                          </a:solidFill>
                          <a:effectLst/>
                        </a:rPr>
                        <a:t>Fakülte/Yüksekokul Adı</a:t>
                      </a:r>
                      <a:endParaRPr lang="tr-TR" dirty="0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000" b="1">
                          <a:solidFill>
                            <a:srgbClr val="000000"/>
                          </a:solidFill>
                          <a:effectLst/>
                        </a:rPr>
                        <a:t>Puan Türü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000" b="1">
                          <a:solidFill>
                            <a:srgbClr val="000000"/>
                          </a:solidFill>
                          <a:effectLst/>
                        </a:rPr>
                        <a:t>En Küçük Puan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9287503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tr-TR" sz="1000" b="1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 dirty="0">
                          <a:solidFill>
                            <a:srgbClr val="000000"/>
                          </a:solidFill>
                          <a:effectLst/>
                        </a:rPr>
                        <a:t>Marmara Üniversitesi (İstanbul)</a:t>
                      </a:r>
                      <a:endParaRPr lang="tr-TR" dirty="0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İletişim Fakültesi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SÖZ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403,50120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859916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tr-TR" sz="1000" b="1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İstanbul Üniversitesi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İletişim Fakültesi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SÖZ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400,01496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526990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tr-TR" sz="1000" b="1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Ankara Üniversitesi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İletişim Fakültesi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SÖZ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399,63637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202212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tr-TR" sz="1000" b="1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Ege Üniversitesi (İzmir)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İletişim Fakültesi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SÖZ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378,36008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9336374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tr-TR" sz="1000" b="1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Ankara Hacı Bayram Veli Üniversitesi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 dirty="0">
                          <a:solidFill>
                            <a:srgbClr val="000000"/>
                          </a:solidFill>
                          <a:effectLst/>
                        </a:rPr>
                        <a:t>İletişim Fakültesi</a:t>
                      </a:r>
                      <a:endParaRPr lang="tr-TR" dirty="0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SÖZ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358,99212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124279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tr-TR" sz="1000" b="1">
                          <a:solidFill>
                            <a:srgbClr val="000000"/>
                          </a:solidFill>
                          <a:effectLst/>
                        </a:rPr>
                        <a:t>6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Akdeniz Üniversitesi (Antalya)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 dirty="0">
                          <a:solidFill>
                            <a:srgbClr val="000000"/>
                          </a:solidFill>
                          <a:effectLst/>
                        </a:rPr>
                        <a:t>İletişim Fakültesi</a:t>
                      </a:r>
                      <a:endParaRPr lang="tr-TR" dirty="0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SÖZ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356,08314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963179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tr-TR" sz="1000" b="1">
                          <a:solidFill>
                            <a:srgbClr val="000000"/>
                          </a:solidFill>
                          <a:effectLst/>
                        </a:rPr>
                        <a:t>7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Gaziantep Üniversitesi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 dirty="0">
                          <a:solidFill>
                            <a:srgbClr val="000000"/>
                          </a:solidFill>
                          <a:effectLst/>
                        </a:rPr>
                        <a:t>Güzel Sanatlar Fakültesi</a:t>
                      </a:r>
                      <a:endParaRPr lang="tr-TR" dirty="0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SÖZ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349,19762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878657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tr-TR" sz="1000" b="1">
                          <a:solidFill>
                            <a:srgbClr val="000000"/>
                          </a:solidFill>
                          <a:effectLst/>
                        </a:rPr>
                        <a:t>8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Çukurova Üniversitesi (Adana)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 dirty="0">
                          <a:solidFill>
                            <a:srgbClr val="000000"/>
                          </a:solidFill>
                          <a:effectLst/>
                        </a:rPr>
                        <a:t>İletişim Fakültesi</a:t>
                      </a:r>
                      <a:endParaRPr lang="tr-TR" dirty="0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SÖZ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339,22123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9570229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tr-TR" sz="1000" b="1">
                          <a:solidFill>
                            <a:srgbClr val="000000"/>
                          </a:solidFill>
                          <a:effectLst/>
                        </a:rPr>
                        <a:t>9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Çanakkale Onsekiz Mart Üniversitesi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İletişim Fakültesi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SÖZ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337,43610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5524427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tr-TR" sz="1000" b="1">
                          <a:solidFill>
                            <a:srgbClr val="000000"/>
                          </a:solidFill>
                          <a:effectLst/>
                        </a:rPr>
                        <a:t>10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Kocaeli Üniversitesi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 dirty="0">
                          <a:solidFill>
                            <a:srgbClr val="000000"/>
                          </a:solidFill>
                          <a:effectLst/>
                        </a:rPr>
                        <a:t>İletişim Fakültesi</a:t>
                      </a:r>
                      <a:endParaRPr lang="tr-TR" dirty="0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SÖZ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 dirty="0">
                          <a:solidFill>
                            <a:srgbClr val="000000"/>
                          </a:solidFill>
                          <a:effectLst/>
                        </a:rPr>
                        <a:t>332,32977</a:t>
                      </a:r>
                      <a:endParaRPr lang="tr-TR" dirty="0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37884062"/>
                  </a:ext>
                </a:extLst>
              </a:tr>
            </a:tbl>
          </a:graphicData>
        </a:graphic>
      </p:graphicFrame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49097" y="2739444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9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Radyo, Televizyon ve Sinema Bölümü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Metin kutusu 17"/>
          <p:cNvSpPr txBox="1"/>
          <p:nvPr/>
        </p:nvSpPr>
        <p:spPr>
          <a:xfrm>
            <a:off x="886955" y="1569893"/>
            <a:ext cx="72501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/>
              <a:t>2023 YKS sonuçlarına göre Çukurova Üniversitesi İletişim Fakültemiz, Türkiye’deki devlet üniversiteleri İletişim Fakülteleri içinde </a:t>
            </a:r>
            <a:r>
              <a:rPr lang="tr-TR" sz="1400" dirty="0" smtClean="0"/>
              <a:t>yer alan </a:t>
            </a:r>
            <a:r>
              <a:rPr lang="tr-TR" sz="1400" dirty="0" smtClean="0"/>
              <a:t>40 Radyo</a:t>
            </a:r>
            <a:r>
              <a:rPr lang="tr-TR" sz="1400" dirty="0"/>
              <a:t>, Televizyon ve Sinema </a:t>
            </a:r>
            <a:r>
              <a:rPr lang="tr-TR" sz="1400" dirty="0" smtClean="0"/>
              <a:t>Bölümü arasında </a:t>
            </a:r>
            <a:r>
              <a:rPr lang="tr-TR" sz="1400" dirty="0"/>
              <a:t>8. </a:t>
            </a:r>
            <a:r>
              <a:rPr lang="tr-TR" sz="1400" dirty="0" smtClean="0"/>
              <a:t>olmuştur</a:t>
            </a:r>
            <a:r>
              <a:rPr lang="tr-TR" sz="1400" dirty="0"/>
              <a:t>. </a:t>
            </a:r>
            <a:r>
              <a:rPr lang="tr-TR" sz="1400" dirty="0" smtClean="0"/>
              <a:t>Bununla </a:t>
            </a:r>
            <a:r>
              <a:rPr lang="tr-TR" sz="1400" dirty="0"/>
              <a:t>beraber, 2023 YKS sonuçlarının ardından Fakültemizin tüm bölümleri kuruluşumuzdan bu yana en yüksek taban puanlarına </a:t>
            </a:r>
            <a:r>
              <a:rPr lang="tr-TR" sz="1400" dirty="0" smtClean="0"/>
              <a:t>ulaşmıştır.</a:t>
            </a:r>
            <a:endParaRPr lang="tr-TR" sz="1400" dirty="0"/>
          </a:p>
        </p:txBody>
      </p:sp>
    </p:spTree>
    <p:extLst>
      <p:ext uri="{BB962C8B-B14F-4D97-AF65-F5344CB8AC3E}">
        <p14:creationId xmlns:p14="http://schemas.microsoft.com/office/powerpoint/2010/main" val="387276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871199" y="6253655"/>
                <a:ext cx="1608083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rts.cu.edu.tr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xmlns="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xmlns="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1804834" y="688756"/>
            <a:ext cx="5534333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AKADEMİK PERSONEL</a:t>
            </a:r>
            <a:endParaRPr lang="tr-TR" sz="3000" b="1" cap="none" spc="-45" dirty="0">
              <a:solidFill>
                <a:srgbClr val="0061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941567" y="1564258"/>
            <a:ext cx="7772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tr-T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Bölümümüz 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kadrosunda;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tr-TR" dirty="0" smtClean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Profesör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tr-TR" dirty="0" smtClean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Doçent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tr-TR" dirty="0" smtClean="0">
                <a:latin typeface="Calibri" panose="020F0502020204030204" pitchFamily="34" charset="0"/>
                <a:cs typeface="Calibri" panose="020F0502020204030204" pitchFamily="34" charset="0"/>
              </a:rPr>
              <a:t> Doktor Öğretim 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Üyesi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tr-TR" dirty="0" smtClean="0">
                <a:latin typeface="Calibri" panose="020F0502020204030204" pitchFamily="34" charset="0"/>
                <a:cs typeface="Calibri" panose="020F0502020204030204" pitchFamily="34" charset="0"/>
              </a:rPr>
              <a:t>2 Öğretim Görevlisi</a:t>
            </a:r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tr-T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Araştırma Görevlisi </a:t>
            </a:r>
          </a:p>
          <a:p>
            <a:pPr lvl="0" algn="just"/>
            <a:r>
              <a:rPr lang="tr-T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olmak üzere toplamda </a:t>
            </a:r>
            <a:r>
              <a:rPr lang="tr-TR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lang="tr-T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öğretim elemanı hizmet vermektedir</a:t>
            </a:r>
            <a:r>
              <a:rPr lang="tr-TR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endParaRPr lang="tr-TR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1 Araştırma Görevlimiz, ÖYP Kapsamında </a:t>
            </a:r>
            <a:r>
              <a:rPr lang="tr-TR" dirty="0" smtClean="0">
                <a:latin typeface="Calibri" panose="020F0502020204030204" pitchFamily="34" charset="0"/>
                <a:cs typeface="Calibri" panose="020F0502020204030204" pitchFamily="34" charset="0"/>
              </a:rPr>
              <a:t>başka bir üniversitede 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lisansüstü </a:t>
            </a:r>
            <a:r>
              <a:rPr lang="tr-TR" dirty="0" smtClean="0">
                <a:latin typeface="Calibri" panose="020F0502020204030204" pitchFamily="34" charset="0"/>
                <a:cs typeface="Calibri" panose="020F0502020204030204" pitchFamily="34" charset="0"/>
              </a:rPr>
              <a:t>eğitimini tamamlamış ve yakın zamanda aramıza katılacaktır.</a:t>
            </a:r>
          </a:p>
          <a:p>
            <a:pPr algn="just"/>
            <a:r>
              <a:rPr lang="tr-TR" dirty="0" smtClean="0">
                <a:latin typeface="Calibri" panose="020F0502020204030204" pitchFamily="34" charset="0"/>
                <a:cs typeface="Calibri" panose="020F0502020204030204" pitchFamily="34" charset="0"/>
              </a:rPr>
              <a:t>1 Araştırma Görevlimiz, 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ÖYP Kapsamında </a:t>
            </a:r>
            <a:r>
              <a:rPr lang="tr-TR" dirty="0" smtClean="0">
                <a:latin typeface="Calibri" panose="020F0502020204030204" pitchFamily="34" charset="0"/>
                <a:cs typeface="Calibri" panose="020F0502020204030204" pitchFamily="34" charset="0"/>
              </a:rPr>
              <a:t>başka bir üniversitede 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lisansüstü </a:t>
            </a:r>
            <a:r>
              <a:rPr lang="tr-TR" dirty="0" smtClean="0">
                <a:latin typeface="Calibri" panose="020F0502020204030204" pitchFamily="34" charset="0"/>
                <a:cs typeface="Calibri" panose="020F0502020204030204" pitchFamily="34" charset="0"/>
              </a:rPr>
              <a:t>eğitimini sürdürmektedir.</a:t>
            </a:r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52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871199" y="6253655"/>
                <a:ext cx="1608083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rts.cu.edu.tr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xmlns="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xmlns="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1804834" y="688756"/>
            <a:ext cx="5534333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AKADEMİK PERSONEL</a:t>
            </a:r>
            <a:endParaRPr lang="tr-TR" sz="3000" b="1" cap="none" spc="-45" dirty="0">
              <a:solidFill>
                <a:srgbClr val="0061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9" name="İçerik Yer Tutucusu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6698867"/>
              </p:ext>
            </p:extLst>
          </p:nvPr>
        </p:nvGraphicFramePr>
        <p:xfrm>
          <a:off x="71582" y="1456285"/>
          <a:ext cx="5181600" cy="43513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82462">
                  <a:extLst>
                    <a:ext uri="{9D8B030D-6E8A-4147-A177-3AD203B41FA5}">
                      <a16:colId xmlns:a16="http://schemas.microsoft.com/office/drawing/2014/main" xmlns="" val="3349731205"/>
                    </a:ext>
                  </a:extLst>
                </a:gridCol>
                <a:gridCol w="2299138">
                  <a:extLst>
                    <a:ext uri="{9D8B030D-6E8A-4147-A177-3AD203B41FA5}">
                      <a16:colId xmlns:a16="http://schemas.microsoft.com/office/drawing/2014/main" xmlns="" val="326377638"/>
                    </a:ext>
                  </a:extLst>
                </a:gridCol>
              </a:tblGrid>
              <a:tr h="1450446">
                <a:tc>
                  <a:txBody>
                    <a:bodyPr/>
                    <a:lstStyle/>
                    <a:p>
                      <a:pPr algn="r"/>
                      <a:endParaRPr lang="tr-TR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r>
                        <a:rPr lang="tr-TR" sz="1400" b="1" dirty="0" smtClean="0">
                          <a:solidFill>
                            <a:schemeClr val="tx1"/>
                          </a:solidFill>
                        </a:rPr>
                        <a:t>Prof. Dr. Muzaffer SÜMBÜL</a:t>
                      </a:r>
                    </a:p>
                    <a:p>
                      <a:pPr algn="r">
                        <a:spcBef>
                          <a:spcPts val="600"/>
                        </a:spcBef>
                      </a:pP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Dekan</a:t>
                      </a:r>
                    </a:p>
                    <a:p>
                      <a:pPr algn="r">
                        <a:spcBef>
                          <a:spcPts val="600"/>
                        </a:spcBef>
                      </a:pP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Bölüm Başkanı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864298734"/>
                  </a:ext>
                </a:extLst>
              </a:tr>
              <a:tr h="1450446">
                <a:tc>
                  <a:txBody>
                    <a:bodyPr/>
                    <a:lstStyle/>
                    <a:p>
                      <a:pPr algn="r"/>
                      <a:endParaRPr lang="tr-TR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r>
                        <a:rPr lang="tr-TR" sz="1400" b="1" dirty="0" smtClean="0">
                          <a:solidFill>
                            <a:schemeClr val="tx1"/>
                          </a:solidFill>
                        </a:rPr>
                        <a:t>Prof. Dr. Nüket ELPEZE ERGEÇ</a:t>
                      </a:r>
                    </a:p>
                    <a:p>
                      <a:pPr algn="r"/>
                      <a:endParaRPr lang="tr-TR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r>
                        <a:rPr lang="tr-TR" sz="1200" dirty="0" smtClean="0">
                          <a:solidFill>
                            <a:schemeClr val="tx1"/>
                          </a:solidFill>
                        </a:rPr>
                        <a:t>Radyo Televizyon Anabilim Dalı Başkanı</a:t>
                      </a:r>
                    </a:p>
                    <a:p>
                      <a:pPr algn="r"/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719873016"/>
                  </a:ext>
                </a:extLst>
              </a:tr>
              <a:tr h="1450446">
                <a:tc>
                  <a:txBody>
                    <a:bodyPr/>
                    <a:lstStyle/>
                    <a:p>
                      <a:pPr algn="r"/>
                      <a:endParaRPr lang="tr-TR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r>
                        <a:rPr lang="tr-TR" sz="1400" b="1" dirty="0" smtClean="0">
                          <a:solidFill>
                            <a:schemeClr val="tx1"/>
                          </a:solidFill>
                        </a:rPr>
                        <a:t>Doç.</a:t>
                      </a:r>
                      <a:r>
                        <a:rPr lang="tr-TR" sz="1400" b="1" baseline="0" dirty="0" smtClean="0">
                          <a:solidFill>
                            <a:schemeClr val="tx1"/>
                          </a:solidFill>
                        </a:rPr>
                        <a:t> Dr.</a:t>
                      </a:r>
                      <a:r>
                        <a:rPr lang="tr-TR" sz="1400" b="1" dirty="0" smtClean="0">
                          <a:solidFill>
                            <a:schemeClr val="tx1"/>
                          </a:solidFill>
                        </a:rPr>
                        <a:t> Aydın ÇAM</a:t>
                      </a:r>
                    </a:p>
                    <a:p>
                      <a:pPr algn="r">
                        <a:spcBef>
                          <a:spcPts val="600"/>
                        </a:spcBef>
                      </a:pPr>
                      <a:r>
                        <a:rPr lang="tr-TR" sz="1200" dirty="0" smtClean="0">
                          <a:solidFill>
                            <a:schemeClr val="tx1"/>
                          </a:solidFill>
                        </a:rPr>
                        <a:t>Sinema Anabilim</a:t>
                      </a:r>
                      <a:r>
                        <a:rPr lang="tr-TR" sz="1200" baseline="0" dirty="0" smtClean="0">
                          <a:solidFill>
                            <a:schemeClr val="tx1"/>
                          </a:solidFill>
                        </a:rPr>
                        <a:t> Dalı Başkanı</a:t>
                      </a:r>
                      <a:endParaRPr lang="tr-TR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960178280"/>
                  </a:ext>
                </a:extLst>
              </a:tr>
            </a:tbl>
          </a:graphicData>
        </a:graphic>
      </p:graphicFrame>
      <p:pic>
        <p:nvPicPr>
          <p:cNvPr id="20" name="Resim 19"/>
          <p:cNvPicPr>
            <a:picLocks noChangeAspect="1"/>
          </p:cNvPicPr>
          <p:nvPr/>
        </p:nvPicPr>
        <p:blipFill rotWithShape="1">
          <a:blip r:embed="rId8"/>
          <a:srcRect l="11273" r="9815" b="13630"/>
          <a:stretch/>
        </p:blipFill>
        <p:spPr>
          <a:xfrm>
            <a:off x="2943944" y="1454163"/>
            <a:ext cx="1694732" cy="1226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Resim 20"/>
          <p:cNvPicPr>
            <a:picLocks noChangeAspect="1"/>
          </p:cNvPicPr>
          <p:nvPr/>
        </p:nvPicPr>
        <p:blipFill rotWithShape="1">
          <a:blip r:embed="rId9"/>
          <a:srcRect r="3012"/>
          <a:stretch/>
        </p:blipFill>
        <p:spPr>
          <a:xfrm>
            <a:off x="2943944" y="2794475"/>
            <a:ext cx="1694732" cy="12028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23" name="İçerik Yer Tutucusu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1153099"/>
              </p:ext>
            </p:extLst>
          </p:nvPr>
        </p:nvGraphicFramePr>
        <p:xfrm>
          <a:off x="4175462" y="1524283"/>
          <a:ext cx="5184000" cy="43292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00400">
                  <a:extLst>
                    <a:ext uri="{9D8B030D-6E8A-4147-A177-3AD203B41FA5}">
                      <a16:colId xmlns:a16="http://schemas.microsoft.com/office/drawing/2014/main" xmlns="" val="2903380810"/>
                    </a:ext>
                  </a:extLst>
                </a:gridCol>
                <a:gridCol w="2883600">
                  <a:extLst>
                    <a:ext uri="{9D8B030D-6E8A-4147-A177-3AD203B41FA5}">
                      <a16:colId xmlns:a16="http://schemas.microsoft.com/office/drawing/2014/main" xmlns="" val="1072039931"/>
                    </a:ext>
                  </a:extLst>
                </a:gridCol>
              </a:tblGrid>
              <a:tr h="1443068">
                <a:tc>
                  <a:txBody>
                    <a:bodyPr/>
                    <a:lstStyle/>
                    <a:p>
                      <a:pPr algn="r"/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/>
                          </a:solidFill>
                        </a:rPr>
                        <a:t>Doç.</a:t>
                      </a:r>
                      <a:r>
                        <a:rPr lang="tr-TR" sz="1400" b="1" baseline="0" dirty="0" smtClean="0">
                          <a:solidFill>
                            <a:schemeClr val="tx1"/>
                          </a:solidFill>
                        </a:rPr>
                        <a:t> Dr. Üyesi İlke </a:t>
                      </a:r>
                      <a:r>
                        <a:rPr lang="tr-TR" sz="1400" b="1" baseline="0" dirty="0" smtClean="0">
                          <a:solidFill>
                            <a:schemeClr val="tx1"/>
                          </a:solidFill>
                        </a:rPr>
                        <a:t>ŞANLIER</a:t>
                      </a:r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696252931"/>
                  </a:ext>
                </a:extLst>
              </a:tr>
              <a:tr h="1443068">
                <a:tc>
                  <a:txBody>
                    <a:bodyPr/>
                    <a:lstStyle/>
                    <a:p>
                      <a:pPr algn="r"/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/>
                          </a:solidFill>
                        </a:rPr>
                        <a:t>Dr. </a:t>
                      </a:r>
                      <a:r>
                        <a:rPr lang="tr-TR" sz="1400" b="1" dirty="0" err="1" smtClean="0">
                          <a:solidFill>
                            <a:schemeClr val="tx1"/>
                          </a:solidFill>
                        </a:rPr>
                        <a:t>Öğr</a:t>
                      </a:r>
                      <a:r>
                        <a:rPr lang="tr-TR" sz="1400" b="1" dirty="0" smtClean="0">
                          <a:solidFill>
                            <a:schemeClr val="tx1"/>
                          </a:solidFill>
                        </a:rPr>
                        <a:t>. Üyesi Süleyman Kıvanç TÜRKGELDİ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Bilişim ve Enformasyon Teknolojileri Anabilim Dalı Başkanı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4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645411568"/>
                  </a:ext>
                </a:extLst>
              </a:tr>
              <a:tr h="1443068">
                <a:tc>
                  <a:txBody>
                    <a:bodyPr/>
                    <a:lstStyle/>
                    <a:p>
                      <a:pPr algn="r"/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/>
                          </a:solidFill>
                        </a:rPr>
                        <a:t>Dr. </a:t>
                      </a:r>
                      <a:r>
                        <a:rPr lang="tr-TR" sz="1400" b="1" dirty="0" err="1" smtClean="0">
                          <a:solidFill>
                            <a:schemeClr val="tx1"/>
                          </a:solidFill>
                        </a:rPr>
                        <a:t>Öğr</a:t>
                      </a:r>
                      <a:r>
                        <a:rPr lang="tr-TR" sz="1400" b="1" dirty="0" smtClean="0">
                          <a:solidFill>
                            <a:schemeClr val="tx1"/>
                          </a:solidFill>
                        </a:rPr>
                        <a:t>. Üyesi Özge Nilay ERBALABAN GÜRBÜZ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Fotoğrafçılık ve Grafik Anabilim Dalı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Başkanı</a:t>
                      </a:r>
                    </a:p>
                    <a:p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238276303"/>
                  </a:ext>
                </a:extLst>
              </a:tr>
            </a:tbl>
          </a:graphicData>
        </a:graphic>
      </p:graphicFrame>
      <p:pic>
        <p:nvPicPr>
          <p:cNvPr id="25" name="Resim 24"/>
          <p:cNvPicPr>
            <a:picLocks noChangeAspect="1"/>
          </p:cNvPicPr>
          <p:nvPr/>
        </p:nvPicPr>
        <p:blipFill rotWithShape="1">
          <a:blip r:embed="rId10"/>
          <a:srcRect l="21143" t="3235" r="11900" b="40368"/>
          <a:stretch/>
        </p:blipFill>
        <p:spPr>
          <a:xfrm>
            <a:off x="4737308" y="2794475"/>
            <a:ext cx="1747392" cy="12028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943" y="4111034"/>
            <a:ext cx="1761407" cy="1296813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554" y="1454163"/>
            <a:ext cx="1856171" cy="1303153"/>
          </a:xfrm>
          <a:prstGeom prst="rect">
            <a:avLst/>
          </a:prstGeom>
        </p:spPr>
      </p:pic>
      <p:pic>
        <p:nvPicPr>
          <p:cNvPr id="26" name="Resim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790" y="4111034"/>
            <a:ext cx="1830935" cy="129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2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871199" y="6253655"/>
                <a:ext cx="1608083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rts.cu.edu.tr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xmlns="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xmlns="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1804834" y="688756"/>
            <a:ext cx="5534333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AKADEMİK PERSONEL</a:t>
            </a:r>
            <a:endParaRPr lang="tr-TR" sz="3000" b="1" cap="none" spc="-45" dirty="0">
              <a:solidFill>
                <a:srgbClr val="0061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6" name="İçerik Yer Tutucusu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9059491"/>
              </p:ext>
            </p:extLst>
          </p:nvPr>
        </p:nvGraphicFramePr>
        <p:xfrm>
          <a:off x="-219075" y="1427932"/>
          <a:ext cx="5181600" cy="4351338"/>
        </p:xfrm>
        <a:graphic>
          <a:graphicData uri="http://schemas.openxmlformats.org/drawingml/2006/table">
            <a:tbl>
              <a:tblPr firstRow="1" bandRow="1"/>
              <a:tblGrid>
                <a:gridCol w="2882462">
                  <a:extLst>
                    <a:ext uri="{9D8B030D-6E8A-4147-A177-3AD203B41FA5}">
                      <a16:colId xmlns:a16="http://schemas.microsoft.com/office/drawing/2014/main" xmlns="" val="3349731205"/>
                    </a:ext>
                  </a:extLst>
                </a:gridCol>
                <a:gridCol w="2299138">
                  <a:extLst>
                    <a:ext uri="{9D8B030D-6E8A-4147-A177-3AD203B41FA5}">
                      <a16:colId xmlns:a16="http://schemas.microsoft.com/office/drawing/2014/main" xmlns="" val="326377638"/>
                    </a:ext>
                  </a:extLst>
                </a:gridCol>
              </a:tblGrid>
              <a:tr h="145044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/>
                      <a:endParaRPr lang="tr-TR" sz="14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r"/>
                      <a:r>
                        <a:rPr lang="tr-TR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Dr.</a:t>
                      </a:r>
                      <a:r>
                        <a:rPr lang="tr-TR" sz="14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tr-TR" sz="1400" b="1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Öğr</a:t>
                      </a:r>
                      <a:r>
                        <a:rPr lang="tr-TR" sz="14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. Üyesi Batu ANADOLU</a:t>
                      </a:r>
                      <a:endParaRPr lang="tr-TR" sz="14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tr-T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864298734"/>
                  </a:ext>
                </a:extLst>
              </a:tr>
              <a:tr h="145044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/>
                      <a:endParaRPr lang="tr-TR" sz="14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Öğr</a:t>
                      </a:r>
                      <a:r>
                        <a:rPr kumimoji="0" lang="tr-TR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. Gör. </a:t>
                      </a:r>
                      <a:r>
                        <a:rPr kumimoji="0" lang="tr-TR" sz="1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Dürdane</a:t>
                      </a:r>
                      <a:r>
                        <a:rPr kumimoji="0" lang="tr-TR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 Merve TARLABÖLEN SOLMAZ</a:t>
                      </a:r>
                    </a:p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İnternet Televizyonculuğu Atölyesi Koordinatörü</a:t>
                      </a:r>
                    </a:p>
                    <a:p>
                      <a:pPr algn="r"/>
                      <a:endParaRPr lang="tr-TR" sz="1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tr-T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19873016"/>
                  </a:ext>
                </a:extLst>
              </a:tr>
              <a:tr h="145044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/>
                      <a:endParaRPr lang="tr-TR" sz="14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r"/>
                      <a:r>
                        <a:rPr lang="tr-TR" sz="1400" b="1" kern="12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Öğr</a:t>
                      </a:r>
                      <a:r>
                        <a:rPr lang="tr-TR" sz="14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. Gör. Özge Deniz ÖZKER</a:t>
                      </a:r>
                    </a:p>
                    <a:p>
                      <a:pPr algn="r">
                        <a:spcBef>
                          <a:spcPts val="600"/>
                        </a:spcBef>
                      </a:pPr>
                      <a:r>
                        <a:rPr lang="tr-TR" sz="14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Belgesel Film Atölyesi Koordinatörü</a:t>
                      </a:r>
                      <a:endParaRPr lang="tr-TR" sz="1400" b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tr-T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60178280"/>
                  </a:ext>
                </a:extLst>
              </a:tr>
            </a:tbl>
          </a:graphicData>
        </a:graphic>
      </p:graphicFrame>
      <p:graphicFrame>
        <p:nvGraphicFramePr>
          <p:cNvPr id="27" name="İçerik Yer Tutucusu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1723386"/>
              </p:ext>
            </p:extLst>
          </p:nvPr>
        </p:nvGraphicFramePr>
        <p:xfrm>
          <a:off x="4267200" y="1648405"/>
          <a:ext cx="5184000" cy="5955433"/>
        </p:xfrm>
        <a:graphic>
          <a:graphicData uri="http://schemas.openxmlformats.org/drawingml/2006/table">
            <a:tbl>
              <a:tblPr firstRow="1" bandRow="1"/>
              <a:tblGrid>
                <a:gridCol w="2300400">
                  <a:extLst>
                    <a:ext uri="{9D8B030D-6E8A-4147-A177-3AD203B41FA5}">
                      <a16:colId xmlns:a16="http://schemas.microsoft.com/office/drawing/2014/main" xmlns="" val="2903380810"/>
                    </a:ext>
                  </a:extLst>
                </a:gridCol>
                <a:gridCol w="2883600">
                  <a:extLst>
                    <a:ext uri="{9D8B030D-6E8A-4147-A177-3AD203B41FA5}">
                      <a16:colId xmlns:a16="http://schemas.microsoft.com/office/drawing/2014/main" xmlns="" val="1072039931"/>
                    </a:ext>
                  </a:extLst>
                </a:gridCol>
              </a:tblGrid>
              <a:tr h="1494845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/>
                      <a:endParaRPr lang="tr-TR" sz="1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Arş. Gör. Dr. İlker ZOR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96252931"/>
                  </a:ext>
                </a:extLst>
              </a:tr>
              <a:tr h="1443068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/>
                      <a:endParaRPr lang="tr-TR" sz="1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4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Arial" panose="020B0604020202020204" pitchFamily="34" charset="0"/>
                        </a:rPr>
                        <a:t>Arş. Gör. Dr. İbrahim ZATERİ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Arial" panose="020B0604020202020204" pitchFamily="34" charset="0"/>
                        </a:rPr>
                        <a:t>(35. madde ile görevlendirilmiştir)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4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4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4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4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Arş. Gör. Ferhan KILINÇ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(35.</a:t>
                      </a:r>
                      <a:r>
                        <a:rPr lang="tr-TR" sz="12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madde ile görevlendirilmiştir)</a:t>
                      </a:r>
                      <a:endParaRPr lang="tr-TR" sz="12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r-TR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r-TR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r-TR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r-TR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45411568"/>
                  </a:ext>
                </a:extLst>
              </a:tr>
              <a:tr h="1443068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/>
                      <a:endParaRPr lang="tr-TR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38276303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5318" y="2895185"/>
            <a:ext cx="1876425" cy="1307978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580" y="4218750"/>
            <a:ext cx="1876425" cy="1276186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461" y="1520546"/>
            <a:ext cx="1875538" cy="1280987"/>
          </a:xfrm>
          <a:prstGeom prst="rect">
            <a:avLst/>
          </a:prstGeom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1503074"/>
            <a:ext cx="1922407" cy="1315933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4241566"/>
            <a:ext cx="2062977" cy="1230554"/>
          </a:xfrm>
          <a:prstGeom prst="rect">
            <a:avLst/>
          </a:prstGeom>
        </p:spPr>
      </p:pic>
      <p:pic>
        <p:nvPicPr>
          <p:cNvPr id="28" name="Resim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508" y="2895185"/>
            <a:ext cx="1785898" cy="125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57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871199" y="6253655"/>
                <a:ext cx="1608083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rts.cu.edu.tr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xmlns="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xmlns="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1804834" y="688756"/>
            <a:ext cx="5534333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İDARİ PERSONEL</a:t>
            </a:r>
            <a:endParaRPr lang="tr-TR" sz="3000" b="1" cap="none" spc="-45" dirty="0">
              <a:solidFill>
                <a:srgbClr val="0061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7" name="İçerik Yer Tutucusu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5270153"/>
              </p:ext>
            </p:extLst>
          </p:nvPr>
        </p:nvGraphicFramePr>
        <p:xfrm>
          <a:off x="2858907" y="3632679"/>
          <a:ext cx="2333625" cy="1778223"/>
        </p:xfrm>
        <a:graphic>
          <a:graphicData uri="http://schemas.openxmlformats.org/drawingml/2006/table">
            <a:tbl>
              <a:tblPr firstRow="1" bandRow="1"/>
              <a:tblGrid>
                <a:gridCol w="1035546">
                  <a:extLst>
                    <a:ext uri="{9D8B030D-6E8A-4147-A177-3AD203B41FA5}">
                      <a16:colId xmlns:a16="http://schemas.microsoft.com/office/drawing/2014/main" xmlns="" val="2903380810"/>
                    </a:ext>
                  </a:extLst>
                </a:gridCol>
                <a:gridCol w="1298079">
                  <a:extLst>
                    <a:ext uri="{9D8B030D-6E8A-4147-A177-3AD203B41FA5}">
                      <a16:colId xmlns:a16="http://schemas.microsoft.com/office/drawing/2014/main" xmlns="" val="1072039931"/>
                    </a:ext>
                  </a:extLst>
                </a:gridCol>
              </a:tblGrid>
              <a:tr h="657627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/>
                      <a:endParaRPr lang="tr-TR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Meryem KILIÇ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Bölüm</a:t>
                      </a:r>
                      <a:r>
                        <a:rPr lang="tr-TR" sz="12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Sekreteri</a:t>
                      </a:r>
                      <a:endParaRPr lang="tr-TR" sz="1200" b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96252931"/>
                  </a:ext>
                </a:extLst>
              </a:tr>
              <a:tr h="81579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/>
                      <a:endParaRPr lang="tr-TR" sz="1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45411568"/>
                  </a:ext>
                </a:extLst>
              </a:tr>
              <a:tr h="13700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/>
                      <a:endParaRPr lang="tr-TR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4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38276303"/>
                  </a:ext>
                </a:extLst>
              </a:tr>
            </a:tbl>
          </a:graphicData>
        </a:graphic>
      </p:graphicFrame>
      <p:pic>
        <p:nvPicPr>
          <p:cNvPr id="11" name="Resim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116" y="1508244"/>
            <a:ext cx="3127831" cy="208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69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871199" y="6253655"/>
                <a:ext cx="1608083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rts.cu.edu.tr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xmlns="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xmlns="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1804834" y="688756"/>
            <a:ext cx="5534333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BÖLÜM KOORDİNATÖRLÜKLERİ</a:t>
            </a:r>
            <a:endParaRPr lang="tr-TR" sz="3000" b="1" cap="none" spc="-45" dirty="0">
              <a:solidFill>
                <a:srgbClr val="0061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8" name="İçerik Yer Tutucusu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5853428"/>
              </p:ext>
            </p:extLst>
          </p:nvPr>
        </p:nvGraphicFramePr>
        <p:xfrm>
          <a:off x="408260" y="1583089"/>
          <a:ext cx="8327480" cy="3337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63740">
                  <a:extLst>
                    <a:ext uri="{9D8B030D-6E8A-4147-A177-3AD203B41FA5}">
                      <a16:colId xmlns:a16="http://schemas.microsoft.com/office/drawing/2014/main" xmlns="" val="2388156638"/>
                    </a:ext>
                  </a:extLst>
                </a:gridCol>
                <a:gridCol w="4163740">
                  <a:extLst>
                    <a:ext uri="{9D8B030D-6E8A-4147-A177-3AD203B41FA5}">
                      <a16:colId xmlns:a16="http://schemas.microsoft.com/office/drawing/2014/main" xmlns="" val="24054078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t">
                        <a:spcAft>
                          <a:spcPts val="0"/>
                        </a:spcAft>
                      </a:pPr>
                      <a:r>
                        <a:rPr lang="tr-TR" sz="1400" b="1" dirty="0" err="1">
                          <a:solidFill>
                            <a:schemeClr val="tx1"/>
                          </a:solidFill>
                          <a:effectLst/>
                        </a:rPr>
                        <a:t>Erasmus</a:t>
                      </a: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</a:rPr>
                        <a:t> Koordinatörü</a:t>
                      </a:r>
                      <a:endParaRPr lang="tr-TR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solidFill>
                            <a:schemeClr val="tx1"/>
                          </a:solidFill>
                          <a:effectLst/>
                        </a:rPr>
                        <a:t>Doç. Dr. İlke </a:t>
                      </a:r>
                      <a:r>
                        <a:rPr lang="tr-TR" sz="1400" dirty="0">
                          <a:solidFill>
                            <a:schemeClr val="tx1"/>
                          </a:solidFill>
                          <a:effectLst/>
                        </a:rPr>
                        <a:t>ŞANLIER YÜKSEL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4233263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</a:rPr>
                        <a:t>Çift </a:t>
                      </a:r>
                      <a:r>
                        <a:rPr lang="tr-TR" sz="1400" b="1" dirty="0" err="1">
                          <a:solidFill>
                            <a:schemeClr val="tx1"/>
                          </a:solidFill>
                          <a:effectLst/>
                        </a:rPr>
                        <a:t>Anadal</a:t>
                      </a: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</a:rPr>
                        <a:t>/Yan Dal Koordinatörü</a:t>
                      </a:r>
                      <a:endParaRPr lang="tr-TR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solidFill>
                            <a:schemeClr val="tx1"/>
                          </a:solidFill>
                          <a:effectLst/>
                        </a:rPr>
                        <a:t>Dr.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  <a:effectLst/>
                        </a:rPr>
                        <a:t>Öğr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  <a:effectLst/>
                        </a:rPr>
                        <a:t>. Üyesi</a:t>
                      </a:r>
                      <a:r>
                        <a:rPr lang="tr-TR" sz="1400" baseline="0" dirty="0" smtClean="0">
                          <a:solidFill>
                            <a:schemeClr val="tx1"/>
                          </a:solidFill>
                          <a:effectLst/>
                        </a:rPr>
                        <a:t> Batu ANADOLU</a:t>
                      </a:r>
                      <a:endParaRPr lang="tr-TR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88522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</a:rPr>
                        <a:t>Farabi Koordinatörü</a:t>
                      </a:r>
                      <a:endParaRPr lang="tr-TR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solidFill>
                            <a:schemeClr val="tx1"/>
                          </a:solidFill>
                          <a:effectLst/>
                        </a:rPr>
                        <a:t>Doç. Dr. Aydın </a:t>
                      </a:r>
                      <a:r>
                        <a:rPr lang="tr-TR" sz="1400" dirty="0">
                          <a:solidFill>
                            <a:schemeClr val="tx1"/>
                          </a:solidFill>
                          <a:effectLst/>
                        </a:rPr>
                        <a:t>ÇAM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612712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>
                        <a:spcAft>
                          <a:spcPts val="0"/>
                        </a:spcAft>
                      </a:pPr>
                      <a:r>
                        <a:rPr lang="tr-TR" sz="1400" b="1" dirty="0" smtClean="0">
                          <a:solidFill>
                            <a:schemeClr val="tx1"/>
                          </a:solidFill>
                          <a:effectLst/>
                        </a:rPr>
                        <a:t>Uluslararası </a:t>
                      </a: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</a:rPr>
                        <a:t>Öğrenci Koordinatörü</a:t>
                      </a:r>
                      <a:endParaRPr lang="tr-TR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solidFill>
                            <a:schemeClr val="tx1"/>
                          </a:solidFill>
                          <a:effectLst/>
                        </a:rPr>
                        <a:t>Doç. Dr. Özgür </a:t>
                      </a:r>
                      <a:r>
                        <a:rPr lang="tr-TR" sz="1400" dirty="0">
                          <a:solidFill>
                            <a:schemeClr val="tx1"/>
                          </a:solidFill>
                          <a:effectLst/>
                        </a:rPr>
                        <a:t>İlke 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  <a:effectLst/>
                        </a:rPr>
                        <a:t>ŞANLIER</a:t>
                      </a:r>
                      <a:endParaRPr lang="tr-TR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2824569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</a:rPr>
                        <a:t>Mevlana Koordinatörü</a:t>
                      </a:r>
                      <a:endParaRPr lang="tr-TR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solidFill>
                            <a:schemeClr val="tx1"/>
                          </a:solidFill>
                          <a:effectLst/>
                        </a:rPr>
                        <a:t>Prof.</a:t>
                      </a:r>
                      <a:r>
                        <a:rPr lang="tr-TR" sz="1400" baseline="0" dirty="0" smtClean="0">
                          <a:solidFill>
                            <a:schemeClr val="tx1"/>
                          </a:solidFill>
                          <a:effectLst/>
                        </a:rPr>
                        <a:t> Dr. Muzaffer SÜMBÜL</a:t>
                      </a:r>
                      <a:endParaRPr lang="tr-TR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3613382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</a:rPr>
                        <a:t>Akademik Etkinlikler</a:t>
                      </a:r>
                      <a:endParaRPr lang="tr-TR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solidFill>
                            <a:schemeClr val="tx1"/>
                          </a:solidFill>
                          <a:effectLst/>
                        </a:rPr>
                        <a:t>Doç. Dr. Aydın </a:t>
                      </a:r>
                      <a:r>
                        <a:rPr lang="tr-TR" sz="1400" dirty="0">
                          <a:solidFill>
                            <a:schemeClr val="tx1"/>
                          </a:solidFill>
                          <a:effectLst/>
                        </a:rPr>
                        <a:t>ÇAM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41315024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</a:rPr>
                        <a:t>Çukurova İletişim İnternet Televizyonculuğu Atölyesi</a:t>
                      </a:r>
                      <a:endParaRPr lang="tr-TR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Aft>
                          <a:spcPts val="0"/>
                        </a:spcAft>
                      </a:pPr>
                      <a:r>
                        <a:rPr lang="sv-SE" sz="1400" dirty="0">
                          <a:solidFill>
                            <a:schemeClr val="tx1"/>
                          </a:solidFill>
                          <a:effectLst/>
                        </a:rPr>
                        <a:t>Öğr. Gör. Merve TARLABÖLEN SOLMAZ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6006771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</a:rPr>
                        <a:t>Çukurova İletişim Belgesel Film Atölyesi</a:t>
                      </a:r>
                      <a:endParaRPr lang="tr-TR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Aft>
                          <a:spcPts val="0"/>
                        </a:spcAft>
                      </a:pPr>
                      <a:r>
                        <a:rPr lang="sv-SE" sz="1400" dirty="0">
                          <a:solidFill>
                            <a:schemeClr val="tx1"/>
                          </a:solidFill>
                          <a:effectLst/>
                        </a:rPr>
                        <a:t>Öğr. Gör. Özge Deniz ÖZKER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3608151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</a:rPr>
                        <a:t>Çukurova İletişim Dijital Hikâye Atölyesi</a:t>
                      </a:r>
                      <a:endParaRPr lang="tr-TR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chemeClr val="tx1"/>
                          </a:solidFill>
                          <a:effectLst/>
                        </a:rPr>
                        <a:t>Prof. Dr. Nüket 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  <a:effectLst/>
                        </a:rPr>
                        <a:t>ELPEZE ERGEÇ</a:t>
                      </a:r>
                      <a:endParaRPr lang="tr-TR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736243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177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1056</TotalTime>
  <Words>1679</Words>
  <Application>Microsoft Office PowerPoint</Application>
  <PresentationFormat>Ekran Gösterisi (4:3)</PresentationFormat>
  <Paragraphs>398</Paragraphs>
  <Slides>35</Slides>
  <Notes>34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Slayt Başlıkları</vt:lpstr>
      </vt:variant>
      <vt:variant>
        <vt:i4>35</vt:i4>
      </vt:variant>
    </vt:vector>
  </HeadingPairs>
  <TitlesOfParts>
    <vt:vector size="37" baseType="lpstr">
      <vt:lpstr>Office Theme</vt:lpstr>
      <vt:lpstr>Office Teması</vt:lpstr>
      <vt:lpstr>ÇUKUROVA ÜNİVERSİTESİ İLETİŞİM FAKÜLTESİ RADYO, TELEVİZYON VE SİNEMA BÖLÜMÜ ORYANTASYON SUNUMU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Dinlediğiniz için teşekkürler ve başarılar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ÇUKUROVA ÜNİVERSİTESİ İLETİŞİM FAKÜLTESİ YÖNETİM BİRİMLERİ</dc:title>
  <dc:creator>Çiğdem Aksu Çam</dc:creator>
  <cp:lastModifiedBy>LENOVO</cp:lastModifiedBy>
  <cp:revision>189</cp:revision>
  <dcterms:created xsi:type="dcterms:W3CDTF">2015-09-24T12:32:37Z</dcterms:created>
  <dcterms:modified xsi:type="dcterms:W3CDTF">2023-10-08T13:54:57Z</dcterms:modified>
</cp:coreProperties>
</file>